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65" r:id="rId4"/>
    <p:sldId id="293" r:id="rId5"/>
    <p:sldId id="266" r:id="rId6"/>
    <p:sldId id="467" r:id="rId7"/>
    <p:sldId id="466" r:id="rId8"/>
    <p:sldId id="463" r:id="rId9"/>
    <p:sldId id="461" r:id="rId10"/>
    <p:sldId id="470" r:id="rId11"/>
    <p:sldId id="473" r:id="rId12"/>
    <p:sldId id="281" r:id="rId13"/>
    <p:sldId id="283" r:id="rId14"/>
    <p:sldId id="286" r:id="rId15"/>
    <p:sldId id="296" r:id="rId16"/>
    <p:sldId id="288" r:id="rId17"/>
    <p:sldId id="468" r:id="rId18"/>
    <p:sldId id="459" r:id="rId19"/>
    <p:sldId id="469" r:id="rId20"/>
    <p:sldId id="472" r:id="rId21"/>
    <p:sldId id="471" r:id="rId22"/>
    <p:sldId id="264" r:id="rId23"/>
    <p:sldId id="445" r:id="rId24"/>
    <p:sldId id="462" r:id="rId25"/>
    <p:sldId id="444" r:id="rId26"/>
    <p:sldId id="297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10CB"/>
    <a:srgbClr val="000000"/>
    <a:srgbClr val="5DF1D5"/>
    <a:srgbClr val="90BEFF"/>
    <a:srgbClr val="EBD1FF"/>
    <a:srgbClr val="FAF3FF"/>
    <a:srgbClr val="E5C2FF"/>
    <a:srgbClr val="052041"/>
    <a:srgbClr val="03343E"/>
    <a:srgbClr val="042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98" autoAdjust="0"/>
    <p:restoredTop sz="94660"/>
  </p:normalViewPr>
  <p:slideViewPr>
    <p:cSldViewPr>
      <p:cViewPr varScale="1">
        <p:scale>
          <a:sx n="79" d="100"/>
          <a:sy n="79" d="100"/>
        </p:scale>
        <p:origin x="982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1771CA-C926-6531-3A9C-ECFBB1B207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514F9-6932-52FC-ADD2-9180057456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0875-24BA-481E-9A87-5F24C1B06C3A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AD4A1-FF69-B88C-67BD-874D5BC7CF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FACDC-F7B4-4DA6-BD01-E93F83EC78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C98BE-060A-4AE6-885A-142CFF645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426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73FA6-4CC9-438B-91F8-8F85A411BEC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D9CAE-1B67-493E-9D05-384F1A66C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11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D9CAE-1B67-493E-9D05-384F1A66C9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8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D9CAE-1B67-493E-9D05-384F1A66C9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9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D9CAE-1B67-493E-9D05-384F1A66C9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6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D9CAE-1B67-493E-9D05-384F1A66C9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4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D9CAE-1B67-493E-9D05-384F1A66C9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6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D9CAE-1B67-493E-9D05-384F1A66C9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8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24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52462-D9C8-9861-11E0-5A84245B62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1B8B82-41DA-6BE7-DECC-025905B8A5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E5C8D-597F-55DF-1D10-227A9F511D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795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31086" y="0"/>
            <a:ext cx="1831086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62172" y="0"/>
            <a:ext cx="183108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93258" y="0"/>
            <a:ext cx="1831086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24344" y="0"/>
            <a:ext cx="183108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AD5B9-96CE-CCCC-F69B-6E5AD77C21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CBC85-7245-69D8-06D8-28D7E1DF94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8C9F5-72B9-09FB-C2C0-BF1867CC3B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32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FD477-9FBF-C94C-3C05-D471375303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891C5-3CAD-5BE2-927C-4A9853E7E5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3CF32-0B77-815E-D847-345CFFE3B5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82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68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6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66.png"/><Relationship Id="rId5" Type="http://schemas.microsoft.com/office/2007/relationships/media" Target="../media/media5.mp4"/><Relationship Id="rId10" Type="http://schemas.openxmlformats.org/officeDocument/2006/relationships/image" Target="../media/image65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404664"/>
            <a:ext cx="9164394" cy="3411811"/>
          </a:xfrm>
          <a:solidFill>
            <a:srgbClr val="000000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Дипломный проект</a:t>
            </a:r>
            <a:br>
              <a:rPr lang="ru-RU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на тему:</a:t>
            </a:r>
            <a:br>
              <a:rPr lang="ru-RU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br>
              <a:rPr lang="ru-RU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«Система стабилизации </a:t>
            </a:r>
            <a:r>
              <a:rPr lang="ru-RU" sz="2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видеокамеры для 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БПЛА»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75448" y="4817368"/>
            <a:ext cx="4968552" cy="2040632"/>
          </a:xfrm>
          <a:solidFill>
            <a:srgbClr val="000000">
              <a:alpha val="80000"/>
            </a:srgbClr>
          </a:solidFill>
        </p:spPr>
        <p:txBody>
          <a:bodyPr anchor="ctr">
            <a:normAutofit/>
          </a:bodyPr>
          <a:lstStyle/>
          <a:p>
            <a:pPr algn="l"/>
            <a:r>
              <a:rPr lang="ru-RU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Выполнил: </a:t>
            </a:r>
          </a:p>
          <a:p>
            <a:pPr algn="l"/>
            <a:r>
              <a:rPr lang="ru-RU" sz="16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СМ7и-85б Ву </a:t>
            </a:r>
            <a:r>
              <a:rPr lang="ru-RU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Минь Дык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Руководитель дипломного проекта: 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Польский В.А.</a:t>
            </a:r>
            <a:endParaRPr lang="ru-RU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46CC6-37BB-4889-3813-22A391BB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99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994520"/>
              </p:ext>
            </p:extLst>
          </p:nvPr>
        </p:nvGraphicFramePr>
        <p:xfrm>
          <a:off x="0" y="1484784"/>
          <a:ext cx="9144892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0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7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26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Готовые модули с рынка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Модули с мобильных девайсов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Мое решение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9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КОМПАКТНОСТЬ И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МНОГОФУНКЦИОНАЛЬНОСТЬ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ДОСТУПНОСТЬ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-1" y="-14185"/>
            <a:ext cx="9144001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 Недостатки типовых решений</a:t>
            </a:r>
          </a:p>
        </p:txBody>
      </p:sp>
      <p:pic>
        <p:nvPicPr>
          <p:cNvPr id="1028" name="Picture 4" descr="Wrong Icon With Png And Vector Format For Free Unlimited Download - Wrong  PNG – Stunning free transparent png clipart images free download">
            <a:extLst>
              <a:ext uri="{FF2B5EF4-FFF2-40B4-BE49-F238E27FC236}">
                <a16:creationId xmlns:a16="http://schemas.microsoft.com/office/drawing/2014/main" id="{336E2A4D-290E-2305-609A-3A29C75F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42" b="92308" l="10000" r="90000">
                        <a14:foregroundMark x1="45119" y1="8042" x2="51905" y2="8042"/>
                        <a14:foregroundMark x1="45952" y1="91958" x2="51310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24" y="2336413"/>
            <a:ext cx="1000830" cy="6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617566-199A-87CF-E877-0B2927B54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52" y="3679056"/>
            <a:ext cx="586437" cy="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9390112F-3E48-CA61-53A9-86E8C82E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794" y="2383954"/>
            <a:ext cx="586437" cy="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5EA68AFB-43BD-7901-6010-9FD75A56E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37" y="3679058"/>
            <a:ext cx="586437" cy="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1AB60D22-F091-8D50-BA21-2F43F14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74" y="2383954"/>
            <a:ext cx="586437" cy="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Wrong Icon With Png And Vector Format For Free Unlimited Download - Wrong  PNG – Stunning free transparent png clipart images free download">
            <a:extLst>
              <a:ext uri="{FF2B5EF4-FFF2-40B4-BE49-F238E27FC236}">
                <a16:creationId xmlns:a16="http://schemas.microsoft.com/office/drawing/2014/main" id="{D7B3BF0E-CE41-3103-DDA3-06E9B45C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42" b="92308" l="10000" r="90000">
                        <a14:foregroundMark x1="45119" y1="8042" x2="51905" y2="8042"/>
                        <a14:foregroundMark x1="45952" y1="91958" x2="51310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8" y="3631517"/>
            <a:ext cx="1000830" cy="6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Placeholder 24">
            <a:extLst>
              <a:ext uri="{FF2B5EF4-FFF2-40B4-BE49-F238E27FC236}">
                <a16:creationId xmlns:a16="http://schemas.microsoft.com/office/drawing/2014/main" id="{3F6810E4-DEA8-35BB-7407-69E65C861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6" r="2936"/>
          <a:stretch/>
        </p:blipFill>
        <p:spPr>
          <a:xfrm>
            <a:off x="2771800" y="4792565"/>
            <a:ext cx="2048124" cy="1228723"/>
          </a:xfrm>
          <a:prstGeom prst="rect">
            <a:avLst/>
          </a:prstGeom>
        </p:spPr>
      </p:pic>
      <p:pic>
        <p:nvPicPr>
          <p:cNvPr id="20" name="Picture Placeholder 22">
            <a:extLst>
              <a:ext uri="{FF2B5EF4-FFF2-40B4-BE49-F238E27FC236}">
                <a16:creationId xmlns:a16="http://schemas.microsoft.com/office/drawing/2014/main" id="{A23AAE6B-D6E2-FE3F-EE3F-26E8362320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11" r="5411"/>
          <a:stretch/>
        </p:blipFill>
        <p:spPr>
          <a:xfrm>
            <a:off x="4939976" y="4792565"/>
            <a:ext cx="1965485" cy="1228723"/>
          </a:xfrm>
          <a:prstGeom prst="rect">
            <a:avLst/>
          </a:prstGeom>
        </p:spPr>
      </p:pic>
      <p:pic>
        <p:nvPicPr>
          <p:cNvPr id="21" name="Picture Placeholder 40">
            <a:extLst>
              <a:ext uri="{FF2B5EF4-FFF2-40B4-BE49-F238E27FC236}">
                <a16:creationId xmlns:a16="http://schemas.microsoft.com/office/drawing/2014/main" id="{72A90860-0964-38AE-8DC7-DBA6D07313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97" r="6297"/>
          <a:stretch/>
        </p:blipFill>
        <p:spPr>
          <a:xfrm>
            <a:off x="7278544" y="4732153"/>
            <a:ext cx="758007" cy="757383"/>
          </a:xfrm>
          <a:prstGeom prst="rect">
            <a:avLst/>
          </a:prstGeom>
        </p:spPr>
      </p:pic>
      <p:pic>
        <p:nvPicPr>
          <p:cNvPr id="23" name="Picture Placeholder 43">
            <a:extLst>
              <a:ext uri="{FF2B5EF4-FFF2-40B4-BE49-F238E27FC236}">
                <a16:creationId xmlns:a16="http://schemas.microsoft.com/office/drawing/2014/main" id="{0BEF1175-0B83-AFF6-A762-DA5D1E2DA15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19" b="1119"/>
          <a:stretch/>
        </p:blipFill>
        <p:spPr>
          <a:xfrm>
            <a:off x="8081806" y="5463827"/>
            <a:ext cx="724773" cy="724177"/>
          </a:xfrm>
          <a:prstGeom prst="rect">
            <a:avLst/>
          </a:prstGeom>
        </p:spPr>
      </p:pic>
      <p:pic>
        <p:nvPicPr>
          <p:cNvPr id="24" name="Picture Placeholder 37">
            <a:extLst>
              <a:ext uri="{FF2B5EF4-FFF2-40B4-BE49-F238E27FC236}">
                <a16:creationId xmlns:a16="http://schemas.microsoft.com/office/drawing/2014/main" id="{B3A518CD-5A81-31AF-1070-3D3396535C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42" r="4142"/>
          <a:stretch/>
        </p:blipFill>
        <p:spPr>
          <a:xfrm>
            <a:off x="7365093" y="5456329"/>
            <a:ext cx="698488" cy="697342"/>
          </a:xfrm>
          <a:prstGeom prst="rect">
            <a:avLst/>
          </a:prstGeom>
        </p:spPr>
      </p:pic>
      <p:pic>
        <p:nvPicPr>
          <p:cNvPr id="25" name="Picture Placeholder 45">
            <a:extLst>
              <a:ext uri="{FF2B5EF4-FFF2-40B4-BE49-F238E27FC236}">
                <a16:creationId xmlns:a16="http://schemas.microsoft.com/office/drawing/2014/main" id="{C653661D-3ACF-3C64-5964-37B64A03DB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9" r="1249"/>
          <a:stretch/>
        </p:blipFill>
        <p:spPr>
          <a:xfrm>
            <a:off x="8063581" y="4765359"/>
            <a:ext cx="692106" cy="690970"/>
          </a:xfrm>
          <a:prstGeom prst="ellipse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5F13-83E1-C8E0-5D93-7CA8D93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438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 Оценочная точность БСВ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ED229-8076-D01C-49F7-1AD9E7692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" b="56250"/>
          <a:stretch/>
        </p:blipFill>
        <p:spPr>
          <a:xfrm>
            <a:off x="60488" y="1542838"/>
            <a:ext cx="4784808" cy="1974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66B73-852C-4417-01D6-3FB36E834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6" b="26767"/>
          <a:stretch/>
        </p:blipFill>
        <p:spPr>
          <a:xfrm>
            <a:off x="4619447" y="1547813"/>
            <a:ext cx="4524553" cy="3658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AC422-FCC2-3898-64FA-1940015997B1}"/>
              </a:ext>
            </a:extLst>
          </p:cNvPr>
          <p:cNvSpPr txBox="1"/>
          <p:nvPr/>
        </p:nvSpPr>
        <p:spPr>
          <a:xfrm>
            <a:off x="279459" y="3538794"/>
            <a:ext cx="3757367" cy="1228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" indent="-3175" algn="l">
              <a:lnSpc>
                <a:spcPct val="107000"/>
              </a:lnSpc>
              <a:spcAft>
                <a:spcPts val="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 этого выводится требуемая точность наведения:</a:t>
            </a:r>
            <a:endParaRPr lang="en-US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indent="-3175" algn="l">
              <a:lnSpc>
                <a:spcPct val="107000"/>
              </a:lnSpc>
              <a:spcAft>
                <a:spcPts val="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Точность позиционирования не более 0.6 градусов;</a:t>
            </a:r>
            <a:endParaRPr lang="en-US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indent="-3175" algn="l">
              <a:lnSpc>
                <a:spcPct val="107000"/>
              </a:lnSpc>
              <a:spcAft>
                <a:spcPts val="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Величина перерегулирования М=1.1.</a:t>
            </a:r>
            <a:endParaRPr lang="en-US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BB5EE-E3C4-82A9-B891-39AD0BECAFB2}"/>
              </a:ext>
            </a:extLst>
          </p:cNvPr>
          <p:cNvSpPr txBox="1"/>
          <p:nvPr/>
        </p:nvSpPr>
        <p:spPr>
          <a:xfrm>
            <a:off x="4788024" y="5493318"/>
            <a:ext cx="4075355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 этого выводится требуемая точность по скорости:</a:t>
            </a:r>
            <a:endParaRPr lang="ru-RU" sz="14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максимальная скорость 6 рад/с;</a:t>
            </a:r>
            <a:endParaRPr lang="en-US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минимальная скорость 0.3 рад/с.</a:t>
            </a:r>
            <a:endParaRPr lang="en-US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60905-EF65-A3EF-8F7E-83D8C6164C69}"/>
              </a:ext>
            </a:extLst>
          </p:cNvPr>
          <p:cNvSpPr txBox="1"/>
          <p:nvPr/>
        </p:nvSpPr>
        <p:spPr>
          <a:xfrm>
            <a:off x="4932040" y="1185790"/>
            <a:ext cx="4574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Оценочная скоростная точность системы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DE02C-616C-2A79-1C20-8E3CBA4F55D9}"/>
              </a:ext>
            </a:extLst>
          </p:cNvPr>
          <p:cNvSpPr txBox="1"/>
          <p:nvPr/>
        </p:nvSpPr>
        <p:spPr>
          <a:xfrm>
            <a:off x="251520" y="1193278"/>
            <a:ext cx="475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Оценочная позиционная точность системы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CB2F-E2B3-0588-CE39-0EF6CC6F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11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1A1CF-E311-ED2D-4319-39F3BF6015A8}"/>
              </a:ext>
            </a:extLst>
          </p:cNvPr>
          <p:cNvSpPr txBox="1"/>
          <p:nvPr/>
        </p:nvSpPr>
        <p:spPr>
          <a:xfrm>
            <a:off x="2846255" y="6484315"/>
            <a:ext cx="1708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itchFamily="34" charset="0"/>
                <a:cs typeface="Arial" pitchFamily="34" charset="0"/>
              </a:rPr>
              <a:t>Четкая картина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DD0E80-4E02-DA7D-3ED7-A31FAA27EFD9}"/>
              </a:ext>
            </a:extLst>
          </p:cNvPr>
          <p:cNvSpPr txBox="1"/>
          <p:nvPr/>
        </p:nvSpPr>
        <p:spPr>
          <a:xfrm>
            <a:off x="162555" y="6484315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itchFamily="34" charset="0"/>
                <a:cs typeface="Arial" pitchFamily="34" charset="0"/>
              </a:rPr>
              <a:t>Смазанная картина</a:t>
            </a:r>
          </a:p>
        </p:txBody>
      </p:sp>
      <p:pic>
        <p:nvPicPr>
          <p:cNvPr id="2050" name="Picture 2" descr="Blur detection with OpenCV - PyImageSearch">
            <a:extLst>
              <a:ext uri="{FF2B5EF4-FFF2-40B4-BE49-F238E27FC236}">
                <a16:creationId xmlns:a16="http://schemas.microsoft.com/office/drawing/2014/main" id="{0296F7EF-3148-A32A-820C-198824340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4539" r="54583" b="20511"/>
          <a:stretch/>
        </p:blipFill>
        <p:spPr bwMode="auto">
          <a:xfrm>
            <a:off x="273535" y="4904072"/>
            <a:ext cx="1833451" cy="16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Blur detection with OpenCV - PyImageSearch">
            <a:extLst>
              <a:ext uri="{FF2B5EF4-FFF2-40B4-BE49-F238E27FC236}">
                <a16:creationId xmlns:a16="http://schemas.microsoft.com/office/drawing/2014/main" id="{4ED5E064-E80C-0E56-2C85-CF2E9A963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6" t="21619" r="5000" b="25456"/>
          <a:stretch/>
        </p:blipFill>
        <p:spPr bwMode="auto">
          <a:xfrm>
            <a:off x="2762871" y="4939720"/>
            <a:ext cx="1872208" cy="160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50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23528" y="2636912"/>
            <a:ext cx="4320480" cy="2880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Основные технические требования: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Точность позиционирования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0.6</a:t>
            </a: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град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Скорость вращения 0.3...6 рад/с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Масса груза 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на стабилизаторе 0,25 кг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Вращение плеча М</a:t>
            </a:r>
            <a:r>
              <a:rPr lang="ru-RU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Г </a:t>
            </a: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(Диапазон углов 100°)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Дифференциал М</a:t>
            </a:r>
            <a:r>
              <a:rPr lang="ru-RU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Б </a:t>
            </a: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(± 180°), М</a:t>
            </a:r>
            <a:r>
              <a:rPr lang="ru-RU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</a:t>
            </a: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(180°).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Вращение крена М</a:t>
            </a:r>
            <a:r>
              <a:rPr lang="ru-RU" sz="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А</a:t>
            </a:r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(Диапазон углов ±180°)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-987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Расчет и выбор компонентов конструкции БСВ</a:t>
            </a:r>
          </a:p>
        </p:txBody>
      </p:sp>
      <p:pic>
        <p:nvPicPr>
          <p:cNvPr id="5" name="Picture Placeholder 13">
            <a:extLst>
              <a:ext uri="{FF2B5EF4-FFF2-40B4-BE49-F238E27FC236}">
                <a16:creationId xmlns:a16="http://schemas.microsoft.com/office/drawing/2014/main" id="{B265E6BC-3B4A-E6A8-FBFF-A17C2A27C8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10978" r="20091" b="9168"/>
          <a:stretch/>
        </p:blipFill>
        <p:spPr>
          <a:xfrm>
            <a:off x="4788024" y="1162612"/>
            <a:ext cx="3816424" cy="56917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8F59-06C1-2303-BBCB-CD700883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09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-3094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Определения компонентов конструкции БСВ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3217228"/>
            <a:ext cx="4005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Привод №1 0.5Вт: для компенсации по крену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1651" y="3250620"/>
            <a:ext cx="2800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Привод №3 5Вт: качания плеча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557" y="4971121"/>
            <a:ext cx="1774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Приводы №2 5Вт: </a:t>
            </a:r>
          </a:p>
          <a:p>
            <a:r>
              <a:rPr lang="ru-RU" sz="1400" dirty="0">
                <a:latin typeface="Arial" pitchFamily="34" charset="0"/>
                <a:cs typeface="Arial" pitchFamily="34" charset="0"/>
              </a:rPr>
              <a:t>Дифференциал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D99F3-9F48-1CF6-8122-360E090D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73" y="1363659"/>
            <a:ext cx="3888432" cy="1886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A3C05-E2CD-0667-548B-1B1634E6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28" y="3902972"/>
            <a:ext cx="5360349" cy="2951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B50A21-2C7F-C81D-5839-D27E25062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340026"/>
            <a:ext cx="3744416" cy="19302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63C2D-1B10-089A-DCB1-4DACA944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23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 Энергетический и регулировочный расчеты привода</a:t>
            </a:r>
          </a:p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качания плеча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1880" y="6328946"/>
            <a:ext cx="2412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Схема следящего привода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1218799"/>
            <a:ext cx="52314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itchFamily="34" charset="0"/>
                <a:cs typeface="Arial" pitchFamily="34" charset="0"/>
              </a:rPr>
              <a:t>Основные характеристики 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EC 20 flat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 = 5 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Вт - Мощность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R</a:t>
            </a:r>
            <a:r>
              <a:rPr lang="ru-RU" sz="1400" baseline="-25000" dirty="0">
                <a:latin typeface="Arial" pitchFamily="34" charset="0"/>
                <a:cs typeface="Arial" pitchFamily="34" charset="0"/>
              </a:rPr>
              <a:t>я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 = 28.6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м - активное сопротивление якорной обмотки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err="1">
                <a:latin typeface="Arial" pitchFamily="34" charset="0"/>
                <a:cs typeface="Arial" pitchFamily="34" charset="0"/>
              </a:rPr>
              <a:t>i</a:t>
            </a:r>
            <a:r>
              <a:rPr lang="ru-RU" sz="1400" baseline="-25000" dirty="0">
                <a:latin typeface="Arial" pitchFamily="34" charset="0"/>
                <a:cs typeface="Arial" pitchFamily="34" charset="0"/>
              </a:rPr>
              <a:t>ном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 = 0.329 А – номинальный ток двигателя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Т</a:t>
            </a:r>
            <a:r>
              <a:rPr lang="ru-RU" sz="1400" baseline="-25000" dirty="0">
                <a:latin typeface="Arial" pitchFamily="34" charset="0"/>
                <a:cs typeface="Arial" pitchFamily="34" charset="0"/>
              </a:rPr>
              <a:t>э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 = 0.0001 с - электромагнитная постоянная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К</a:t>
            </a:r>
            <a:r>
              <a:rPr lang="ru-RU" sz="1400" baseline="-25000" dirty="0">
                <a:latin typeface="Arial" pitchFamily="34" charset="0"/>
                <a:cs typeface="Arial" pitchFamily="34" charset="0"/>
              </a:rPr>
              <a:t>м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 = 0.024 Н*м/А - коэффициент момента двигателя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К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ω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 = 0.024 В*с/рад - коэффициент противоЭДС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J</a:t>
            </a:r>
            <a:r>
              <a:rPr lang="ru-RU" sz="1400" baseline="-25000" dirty="0">
                <a:latin typeface="Arial" pitchFamily="34" charset="0"/>
                <a:cs typeface="Arial" pitchFamily="34" charset="0"/>
              </a:rPr>
              <a:t>д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 =  0.000067 кг*м</a:t>
            </a:r>
            <a:r>
              <a:rPr lang="ru-RU" sz="1400" baseline="30000" dirty="0">
                <a:latin typeface="Arial" pitchFamily="34" charset="0"/>
                <a:cs typeface="Arial" pitchFamily="34" charset="0"/>
              </a:rPr>
              <a:t>2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 - момент инерции ротора двигателя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М</a:t>
            </a:r>
            <a:r>
              <a:rPr lang="ru-RU" sz="1400" baseline="-25000" dirty="0">
                <a:latin typeface="Arial" pitchFamily="34" charset="0"/>
                <a:cs typeface="Arial" pitchFamily="34" charset="0"/>
              </a:rPr>
              <a:t>ном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 = 0.00774 Н*м - номинальный момент двигателя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I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 = 45 - передаточное число редуктора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EC 20 flat Ø20 mm, brushless, 5 Watt, with Hall sensors">
            <a:extLst>
              <a:ext uri="{FF2B5EF4-FFF2-40B4-BE49-F238E27FC236}">
                <a16:creationId xmlns:a16="http://schemas.microsoft.com/office/drawing/2014/main" id="{BF6C7147-C3C7-5955-DF3E-1A93B6A1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3"/>
            <a:ext cx="2017458" cy="201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91CEE-9C4D-31FB-D9AD-2405ED1E0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6351" b="7253"/>
          <a:stretch/>
        </p:blipFill>
        <p:spPr>
          <a:xfrm>
            <a:off x="0" y="4653136"/>
            <a:ext cx="9144000" cy="16208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B2118-14FF-7E49-D261-A74CC01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19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 Энергетический и регулировочный расчеты привода</a:t>
            </a:r>
          </a:p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качания плеча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2348" y="4125963"/>
            <a:ext cx="1899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Регуляторы привода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6237368"/>
                  </p:ext>
                </p:extLst>
              </p:nvPr>
            </p:nvGraphicFramePr>
            <p:xfrm>
              <a:off x="467544" y="1484784"/>
              <a:ext cx="8352928" cy="2520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81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843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2423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Регулятор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Тип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Передаточная функция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Коэффициенты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88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Тока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ПИ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Прт(</a:t>
                          </a: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s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) = </a:t>
                          </a:r>
                          <a:r>
                            <a:rPr lang="ru-RU" sz="1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К</a:t>
                          </a:r>
                          <a:r>
                            <a:rPr lang="ru-RU" sz="1400" kern="1200" baseline="-25000" dirty="0" err="1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и_т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ru-RU" sz="1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ru-RU" sz="14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К</m:t>
                                          </m:r>
                                        </m:e>
                                        <m:sub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п_т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К</m:t>
                                          </m:r>
                                        </m:e>
                                        <m:sub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и_т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s</m:t>
                                  </m:r>
                                  <m:r>
                                    <a:rPr lang="ru-RU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  + 1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s</m:t>
                                  </m:r>
                                </m:den>
                              </m:f>
                            </m:oMath>
                          </a14:m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К</a:t>
                          </a:r>
                          <a:r>
                            <a:rPr lang="ru-RU" sz="1400" kern="1200" baseline="-250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и_т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= 7447</a:t>
                          </a:r>
                        </a:p>
                        <a:p>
                          <a:pPr algn="ctr"/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К</a:t>
                          </a:r>
                          <a:r>
                            <a:rPr lang="ru-RU" sz="1400" kern="1200" baseline="-250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п_т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= 0.7447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  <a:t>Скорости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  <a:t>ПИ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Прс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(</a:t>
                          </a: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s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) = </a:t>
                          </a:r>
                          <a:r>
                            <a:rPr lang="ru-RU" sz="1400" kern="1200" dirty="0" err="1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К</a:t>
                          </a:r>
                          <a:r>
                            <a:rPr lang="ru-RU" sz="1400" kern="1200" baseline="-25000" dirty="0" err="1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и_с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ru-RU" sz="1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ru-RU" sz="14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К</m:t>
                                          </m:r>
                                        </m:e>
                                        <m:sub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п_</m:t>
                                          </m:r>
                                          <m:r>
                                            <a:rPr lang="ru-RU" sz="14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К</m:t>
                                          </m:r>
                                        </m:e>
                                        <m:sub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и_</m:t>
                                          </m:r>
                                          <m:r>
                                            <a:rPr lang="ru-RU" sz="14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с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s</m:t>
                                  </m:r>
                                  <m:r>
                                    <a:rPr lang="ru-RU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  + 1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s</m:t>
                                  </m:r>
                                </m:den>
                              </m:f>
                            </m:oMath>
                          </a14:m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К</a:t>
                          </a:r>
                          <a:r>
                            <a:rPr lang="ru-RU" sz="1400" baseline="-25000" dirty="0">
                              <a:latin typeface="Arial" pitchFamily="34" charset="0"/>
                              <a:cs typeface="Arial" pitchFamily="34" charset="0"/>
                            </a:rPr>
                            <a:t>и_с</a:t>
                          </a:r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= 340</a:t>
                          </a:r>
                        </a:p>
                        <a:p>
                          <a:pPr algn="ctr"/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   К</a:t>
                          </a:r>
                          <a:r>
                            <a:rPr lang="ru-RU" sz="1400" baseline="-25000" dirty="0">
                              <a:latin typeface="Arial" pitchFamily="34" charset="0"/>
                              <a:cs typeface="Arial" pitchFamily="34" charset="0"/>
                            </a:rPr>
                            <a:t>п_с</a:t>
                          </a:r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= 1.7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80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Положения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ПИ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Прп(</a:t>
                          </a: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s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) = К</a:t>
                          </a:r>
                          <a:r>
                            <a:rPr lang="ru-RU" sz="1400" kern="1200" baseline="-250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и_п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ru-RU" sz="1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ru-RU" sz="14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14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К</m:t>
                                          </m:r>
                                        </m:e>
                                        <m:sub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п_</m:t>
                                          </m:r>
                                          <m:r>
                                            <a:rPr lang="ru-RU" sz="14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п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4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К</m:t>
                                          </m:r>
                                        </m:e>
                                        <m:sub>
                                          <m:r>
                                            <a:rPr lang="ru-RU" sz="14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и_</m:t>
                                          </m:r>
                                          <m:r>
                                            <a:rPr lang="ru-RU" sz="14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п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ru-RU" sz="1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s</m:t>
                                  </m:r>
                                  <m:r>
                                    <a:rPr lang="ru-RU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  + 1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4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s</m:t>
                                  </m:r>
                                </m:den>
                              </m:f>
                            </m:oMath>
                          </a14:m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 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К</a:t>
                          </a:r>
                          <a:r>
                            <a:rPr lang="ru-RU" sz="1400" baseline="-25000" dirty="0">
                              <a:latin typeface="Arial" pitchFamily="34" charset="0"/>
                              <a:cs typeface="Arial" pitchFamily="34" charset="0"/>
                            </a:rPr>
                            <a:t>и_п</a:t>
                          </a:r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= 14929</a:t>
                          </a:r>
                        </a:p>
                        <a:p>
                          <a:pPr algn="ctr"/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   К</a:t>
                          </a:r>
                          <a:r>
                            <a:rPr lang="ru-RU" sz="1400" baseline="-25000" dirty="0">
                              <a:latin typeface="Arial" pitchFamily="34" charset="0"/>
                              <a:cs typeface="Arial" pitchFamily="34" charset="0"/>
                            </a:rPr>
                            <a:t>п_п</a:t>
                          </a:r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= 519.5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6237368"/>
                  </p:ext>
                </p:extLst>
              </p:nvPr>
            </p:nvGraphicFramePr>
            <p:xfrm>
              <a:off x="467544" y="1484784"/>
              <a:ext cx="8352928" cy="2520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81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843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6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2423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Регулятор</a:t>
                          </a:r>
                          <a:endParaRPr lang="ru-RU" sz="140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Тип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Передаточная функция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Коэффициенты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88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Тока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ПИ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165" t="-59664" r="-79137" b="-191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К</a:t>
                          </a:r>
                          <a:r>
                            <a:rPr lang="ru-RU" sz="1400" kern="1200" baseline="-250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и_т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= 7447</a:t>
                          </a:r>
                        </a:p>
                        <a:p>
                          <a:pPr algn="ctr"/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К</a:t>
                          </a:r>
                          <a:r>
                            <a:rPr lang="ru-RU" sz="1400" kern="1200" baseline="-250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п_т</a:t>
                          </a:r>
                          <a:r>
                            <a:rPr lang="ru-RU" sz="1400" kern="1200" dirty="0">
                              <a:solidFill>
                                <a:schemeClr val="dk1"/>
                              </a:solidFill>
                              <a:effectLst/>
                              <a:latin typeface="Arial" pitchFamily="34" charset="0"/>
                              <a:ea typeface="+mn-ea"/>
                              <a:cs typeface="Arial" pitchFamily="34" charset="0"/>
                            </a:rPr>
                            <a:t> = 0.7447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  <a:t>Скорости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  <a:t>ПИ</a:t>
                          </a:r>
                          <a:endParaRPr lang="ru-RU" sz="1400" b="0" dirty="0"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ea typeface="Calibri"/>
                            <a:cs typeface="Arial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165" t="-159664" r="-79137" b="-91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К</a:t>
                          </a:r>
                          <a:r>
                            <a:rPr lang="ru-RU" sz="1400" baseline="-25000" dirty="0">
                              <a:latin typeface="Arial" pitchFamily="34" charset="0"/>
                              <a:cs typeface="Arial" pitchFamily="34" charset="0"/>
                            </a:rPr>
                            <a:t>и_с</a:t>
                          </a:r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= 340</a:t>
                          </a:r>
                        </a:p>
                        <a:p>
                          <a:pPr algn="ctr"/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   К</a:t>
                          </a:r>
                          <a:r>
                            <a:rPr lang="ru-RU" sz="1400" baseline="-25000" dirty="0">
                              <a:latin typeface="Arial" pitchFamily="34" charset="0"/>
                              <a:cs typeface="Arial" pitchFamily="34" charset="0"/>
                            </a:rPr>
                            <a:t>п_с</a:t>
                          </a:r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= 1.7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80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Положения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ea typeface="Calibri"/>
                              <a:cs typeface="Arial" pitchFamily="34" charset="0"/>
                            </a:rPr>
                            <a:t>ПИ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165" t="-291509" r="-79137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К</a:t>
                          </a:r>
                          <a:r>
                            <a:rPr lang="ru-RU" sz="1400" baseline="-25000" dirty="0">
                              <a:latin typeface="Arial" pitchFamily="34" charset="0"/>
                              <a:cs typeface="Arial" pitchFamily="34" charset="0"/>
                            </a:rPr>
                            <a:t>и_п</a:t>
                          </a:r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= 14929</a:t>
                          </a:r>
                        </a:p>
                        <a:p>
                          <a:pPr algn="ctr"/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   К</a:t>
                          </a:r>
                          <a:r>
                            <a:rPr lang="ru-RU" sz="1400" baseline="-25000" dirty="0">
                              <a:latin typeface="Arial" pitchFamily="34" charset="0"/>
                              <a:cs typeface="Arial" pitchFamily="34" charset="0"/>
                            </a:rPr>
                            <a:t>п_п</a:t>
                          </a:r>
                          <a:r>
                            <a:rPr lang="ru-RU" sz="1400" dirty="0">
                              <a:latin typeface="Arial" pitchFamily="34" charset="0"/>
                              <a:cs typeface="Arial" pitchFamily="34" charset="0"/>
                            </a:rPr>
                            <a:t> = 519.5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0FF8BDE1-D7F8-20D4-E68D-CCAFF45F98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3608" y="4725144"/>
            <a:ext cx="2754519" cy="1792226"/>
          </a:xfrm>
          <a:prstGeom prst="rect">
            <a:avLst/>
          </a:prstGeom>
        </p:spPr>
      </p:pic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B99F9E46-0FC9-E841-0A4B-A07DD385E803}"/>
              </a:ext>
            </a:extLst>
          </p:cNvPr>
          <p:cNvSpPr/>
          <p:nvPr/>
        </p:nvSpPr>
        <p:spPr>
          <a:xfrm>
            <a:off x="3995936" y="5121465"/>
            <a:ext cx="3801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b="1" dirty="0">
                <a:latin typeface="Arial" pitchFamily="34" charset="0"/>
                <a:cs typeface="Arial" pitchFamily="34" charset="0"/>
              </a:rPr>
              <a:t>Параметры задания траектории: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Т</a:t>
            </a:r>
            <a:r>
              <a:rPr lang="ru-RU" sz="1200" baseline="-25000" dirty="0">
                <a:latin typeface="Arial" pitchFamily="34" charset="0"/>
                <a:cs typeface="Arial" pitchFamily="34" charset="0"/>
              </a:rPr>
              <a:t>р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 = Т</a:t>
            </a:r>
            <a:r>
              <a:rPr lang="ru-RU" sz="1200" baseline="-25000" dirty="0">
                <a:latin typeface="Arial" pitchFamily="34" charset="0"/>
                <a:cs typeface="Arial" pitchFamily="34" charset="0"/>
              </a:rPr>
              <a:t>т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 = 0.5 с время разгона и торможения</a:t>
            </a:r>
          </a:p>
          <a:p>
            <a:pPr>
              <a:lnSpc>
                <a:spcPct val="150000"/>
              </a:lnSpc>
            </a:pPr>
            <a:r>
              <a:rPr lang="ru-RU" sz="1200" dirty="0" err="1">
                <a:latin typeface="Arial" pitchFamily="34" charset="0"/>
                <a:cs typeface="Arial" pitchFamily="34" charset="0"/>
              </a:rPr>
              <a:t>Т</a:t>
            </a:r>
            <a:r>
              <a:rPr lang="ru-RU" sz="1200" baseline="-25000" dirty="0" err="1">
                <a:latin typeface="Arial" pitchFamily="34" charset="0"/>
                <a:cs typeface="Arial" pitchFamily="34" charset="0"/>
              </a:rPr>
              <a:t>пс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 = 1с время движения без ускорения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Скорость 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ω 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= 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0.6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 рад/с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1D98A-5E5A-6F13-D5D5-CCC7D3E5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03648" y="2797194"/>
            <a:ext cx="249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ЛАЧХ и ФЧХ контура положения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4048" y="112600"/>
            <a:ext cx="3499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b="1" dirty="0">
                <a:latin typeface="Arial" pitchFamily="34" charset="0"/>
                <a:cs typeface="Arial" pitchFamily="34" charset="0"/>
              </a:rPr>
              <a:t>Определенные параметры модели: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Т</a:t>
            </a:r>
            <a:r>
              <a:rPr lang="ru-RU" sz="1200" baseline="-25000" dirty="0">
                <a:latin typeface="Arial" pitchFamily="34" charset="0"/>
                <a:cs typeface="Arial" pitchFamily="34" charset="0"/>
              </a:rPr>
              <a:t>пп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 = 0.7 с - время переходного процесса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Запас устойчивости по амплитуде 34.2 Дб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Запас устойчивости  по фазе в 35 ̊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9503" y="6093296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Отработка задания траектории по положению </a:t>
            </a:r>
          </a:p>
          <a:p>
            <a:r>
              <a:rPr lang="ru-RU" sz="1200" dirty="0">
                <a:latin typeface="Arial" pitchFamily="34" charset="0"/>
                <a:cs typeface="Arial" pitchFamily="34" charset="0"/>
              </a:rPr>
              <a:t>в сигнале тока и скорости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FABE4E-76EF-65EB-8DEF-D87D9995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" y="112600"/>
            <a:ext cx="4765915" cy="2684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5B792F-8B52-8ABA-62B0-0E3EE1CBC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9" y="3297639"/>
            <a:ext cx="2957724" cy="220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E898A0-5B06-50A8-6C87-349E1F04E3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745" y="3289069"/>
            <a:ext cx="3077936" cy="220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CA9D0E-5F53-6E7D-B003-AC035E2EB5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11" y="1454897"/>
            <a:ext cx="2528351" cy="225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7B5A1-010C-D923-8C6A-7209A640B8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45" y="4141425"/>
            <a:ext cx="2696260" cy="19283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4C796E-DD05-D551-4F79-F7E580F85D61}"/>
              </a:ext>
            </a:extLst>
          </p:cNvPr>
          <p:cNvSpPr txBox="1"/>
          <p:nvPr/>
        </p:nvSpPr>
        <p:spPr>
          <a:xfrm>
            <a:off x="7138189" y="3710574"/>
            <a:ext cx="995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Положение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3A62A1-628C-DA6D-E14E-57E00CE55FCE}"/>
              </a:ext>
            </a:extLst>
          </p:cNvPr>
          <p:cNvSpPr txBox="1"/>
          <p:nvPr/>
        </p:nvSpPr>
        <p:spPr>
          <a:xfrm>
            <a:off x="6588224" y="6093296"/>
            <a:ext cx="218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Ошибка контура положения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68B1F-C76D-F205-1EFD-BAA7020ED9B5}"/>
              </a:ext>
            </a:extLst>
          </p:cNvPr>
          <p:cNvSpPr txBox="1"/>
          <p:nvPr/>
        </p:nvSpPr>
        <p:spPr>
          <a:xfrm>
            <a:off x="1043608" y="5498170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Ток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31994-7944-E72D-95F3-A2A23211046B}"/>
              </a:ext>
            </a:extLst>
          </p:cNvPr>
          <p:cNvSpPr txBox="1"/>
          <p:nvPr/>
        </p:nvSpPr>
        <p:spPr>
          <a:xfrm>
            <a:off x="3957059" y="5527788"/>
            <a:ext cx="846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Скорость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BFF73-CE90-E2EA-D39E-B28F0611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3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-891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Исследование модели привода качания плеча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688228-64A7-5952-4A81-01C41AE61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53"/>
          <a:stretch/>
        </p:blipFill>
        <p:spPr>
          <a:xfrm>
            <a:off x="165492" y="1431612"/>
            <a:ext cx="4910563" cy="3077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077F50-10B6-A836-8222-5EB6E79CC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61730"/>
            <a:ext cx="3194852" cy="1675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8A203D-A4FE-5E3A-BD9C-289834ACC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00" y="3765425"/>
            <a:ext cx="3194851" cy="2302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8222F-E069-CCB5-4193-562E8A7B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22" y="5373216"/>
            <a:ext cx="4786133" cy="864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200842-BA1B-CCA0-B696-000524C6EA15}"/>
              </a:ext>
            </a:extLst>
          </p:cNvPr>
          <p:cNvSpPr txBox="1"/>
          <p:nvPr/>
        </p:nvSpPr>
        <p:spPr>
          <a:xfrm>
            <a:off x="755576" y="4534433"/>
            <a:ext cx="4209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ЛАЧХ контура положения после дискретизации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8E7C4-BF6A-44AD-D028-CF8117AAD9A8}"/>
              </a:ext>
            </a:extLst>
          </p:cNvPr>
          <p:cNvSpPr txBox="1"/>
          <p:nvPr/>
        </p:nvSpPr>
        <p:spPr>
          <a:xfrm>
            <a:off x="1403648" y="6165304"/>
            <a:ext cx="207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Разностное уравнение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E5141-5561-B518-9B3E-317EA4FE4891}"/>
              </a:ext>
            </a:extLst>
          </p:cNvPr>
          <p:cNvSpPr txBox="1"/>
          <p:nvPr/>
        </p:nvSpPr>
        <p:spPr>
          <a:xfrm>
            <a:off x="6012160" y="3168222"/>
            <a:ext cx="251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Переходной процесс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ADC31-ADA2-D887-5D8A-C0AA14F1CEB2}"/>
              </a:ext>
            </a:extLst>
          </p:cNvPr>
          <p:cNvSpPr txBox="1"/>
          <p:nvPr/>
        </p:nvSpPr>
        <p:spPr>
          <a:xfrm>
            <a:off x="6228184" y="6252986"/>
            <a:ext cx="1740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Ошибка в приводе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83A37-695F-2286-5C5E-1AA5E45A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46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54E955-90E7-5D1E-0066-429F42483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7" t="15919" r="7966"/>
          <a:stretch/>
        </p:blipFill>
        <p:spPr>
          <a:xfrm>
            <a:off x="539552" y="3554203"/>
            <a:ext cx="4188860" cy="1243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19CD6A-BB00-DE28-A3BF-4EC2DC8E1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627366"/>
            <a:ext cx="3824752" cy="3199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B44A7-F946-26BB-C80E-32880F3A58D9}"/>
              </a:ext>
            </a:extLst>
          </p:cNvPr>
          <p:cNvSpPr txBox="1"/>
          <p:nvPr/>
        </p:nvSpPr>
        <p:spPr>
          <a:xfrm>
            <a:off x="467544" y="1569466"/>
            <a:ext cx="460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Уравнение прямой и обратной задачи по положению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A4FD3-08F7-7800-5155-0DD3293F19C8}"/>
              </a:ext>
            </a:extLst>
          </p:cNvPr>
          <p:cNvSpPr txBox="1"/>
          <p:nvPr/>
        </p:nvSpPr>
        <p:spPr>
          <a:xfrm>
            <a:off x="467543" y="3200350"/>
            <a:ext cx="3412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Уравнение прямой задачи по скорости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EA09C-6F8C-B2F4-F627-C21AF80401A8}"/>
              </a:ext>
            </a:extLst>
          </p:cNvPr>
          <p:cNvSpPr txBox="1"/>
          <p:nvPr/>
        </p:nvSpPr>
        <p:spPr>
          <a:xfrm>
            <a:off x="467543" y="5257700"/>
            <a:ext cx="3573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Уравнение обратной задачи по скорости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FB590-4BA1-B3D4-37FD-9BA6B7736C21}"/>
              </a:ext>
            </a:extLst>
          </p:cNvPr>
          <p:cNvSpPr txBox="1"/>
          <p:nvPr/>
        </p:nvSpPr>
        <p:spPr>
          <a:xfrm>
            <a:off x="6300192" y="3861048"/>
            <a:ext cx="288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Построение системы координат в соответствии с алгоритмом Денавита-Хартенберга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BE2226C-870E-EC69-D2F6-B243C7A5B3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Исследование кинематической модели БСВ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88521-AE7E-EE4B-D3A2-F9306B45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109444"/>
            <a:ext cx="4975401" cy="7463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394640-D3EA-A4C0-F187-A4C7EBE2A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5602369"/>
            <a:ext cx="2943870" cy="1026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848C2A-8FA8-F83B-7BDC-C257588EC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7238" y="1143000"/>
            <a:ext cx="3266761" cy="26357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EA9A8-BD3D-B0B2-F459-8BE1131B07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483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B9D3CC-4F13-D0E3-13B7-3C403707C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585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39220C-F497-F108-42CF-D94F1F310D6B}"/>
              </a:ext>
            </a:extLst>
          </p:cNvPr>
          <p:cNvSpPr txBox="1"/>
          <p:nvPr/>
        </p:nvSpPr>
        <p:spPr>
          <a:xfrm>
            <a:off x="2630126" y="454758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" pitchFamily="34" charset="0"/>
                <a:cs typeface="Arial" pitchFamily="34" charset="0"/>
              </a:rPr>
              <a:t>Структурная схема в матлабе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C08C5-D68C-09BB-1233-4C792E91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19</a:t>
            </a:fld>
            <a:endParaRPr lang="ru-RU"/>
          </a:p>
        </p:txBody>
      </p:sp>
      <p:pic>
        <p:nvPicPr>
          <p:cNvPr id="7" name="2022-06-13 18-04-17_Trim">
            <a:hlinkClick r:id="" action="ppaction://media"/>
            <a:extLst>
              <a:ext uri="{FF2B5EF4-FFF2-40B4-BE49-F238E27FC236}">
                <a16:creationId xmlns:a16="http://schemas.microsoft.com/office/drawing/2014/main" id="{D81CB59C-F93A-7091-BFDA-5BC579DFCD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8344"/>
          <a:stretch/>
        </p:blipFill>
        <p:spPr>
          <a:xfrm>
            <a:off x="6300192" y="2312804"/>
            <a:ext cx="2843808" cy="223239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FE23BB9-0563-CE57-B34C-FBDAB06B2489}"/>
              </a:ext>
            </a:extLst>
          </p:cNvPr>
          <p:cNvSpPr/>
          <p:nvPr/>
        </p:nvSpPr>
        <p:spPr>
          <a:xfrm>
            <a:off x="755576" y="3855476"/>
            <a:ext cx="5544616" cy="7301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Блок переключение режимов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5D30E4-6F8D-36D3-3C3F-4ABC34B4C9A9}"/>
              </a:ext>
            </a:extLst>
          </p:cNvPr>
          <p:cNvSpPr/>
          <p:nvPr/>
        </p:nvSpPr>
        <p:spPr>
          <a:xfrm>
            <a:off x="1043608" y="1556792"/>
            <a:ext cx="5256584" cy="22986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Исполнительный уровень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E39327-2276-B6F9-7470-7600D629E6AF}"/>
              </a:ext>
            </a:extLst>
          </p:cNvPr>
          <p:cNvSpPr/>
          <p:nvPr/>
        </p:nvSpPr>
        <p:spPr>
          <a:xfrm>
            <a:off x="1036152" y="69846"/>
            <a:ext cx="8072352" cy="14869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Тактический уровень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F308DE-FF31-1992-4ED8-4E2EE6B412BE}"/>
              </a:ext>
            </a:extLst>
          </p:cNvPr>
          <p:cNvSpPr/>
          <p:nvPr/>
        </p:nvSpPr>
        <p:spPr>
          <a:xfrm>
            <a:off x="251520" y="2708920"/>
            <a:ext cx="784632" cy="1146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Наклон БПЛА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269DB1-2208-9DFB-5075-90B4D1BE6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362" y="5002032"/>
            <a:ext cx="3816424" cy="16655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8E801C-294F-8BC3-B41F-41DF47D9A878}"/>
              </a:ext>
            </a:extLst>
          </p:cNvPr>
          <p:cNvSpPr txBox="1"/>
          <p:nvPr/>
        </p:nvSpPr>
        <p:spPr>
          <a:xfrm>
            <a:off x="169895" y="6469856"/>
            <a:ext cx="280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Задание наклона БПЛА (± 20°)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ECEFCC-0474-37C7-13FE-2B59ABB685E0}"/>
              </a:ext>
            </a:extLst>
          </p:cNvPr>
          <p:cNvSpPr/>
          <p:nvPr/>
        </p:nvSpPr>
        <p:spPr>
          <a:xfrm>
            <a:off x="-2" y="737169"/>
            <a:ext cx="1036153" cy="1641195"/>
          </a:xfrm>
          <a:prstGeom prst="rect">
            <a:avLst/>
          </a:prstGeom>
          <a:noFill/>
          <a:ln>
            <a:solidFill>
              <a:srgbClr val="F01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Модель БПЛА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13432DD-1A30-8173-FC38-F4BC204C5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3750" y="4823194"/>
            <a:ext cx="1972335" cy="16655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9A77A2-95D2-567A-2772-86D6A3240084}"/>
              </a:ext>
            </a:extLst>
          </p:cNvPr>
          <p:cNvSpPr txBox="1"/>
          <p:nvPr/>
        </p:nvSpPr>
        <p:spPr>
          <a:xfrm>
            <a:off x="5484398" y="6469856"/>
            <a:ext cx="2936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Задание переключение режимов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5866F5-491B-3A8F-6CA5-E84BF7AB1E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309" y="4885148"/>
            <a:ext cx="2187350" cy="154190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15E4A85-1C6A-4998-42BD-AAF63D20F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520" y="4942309"/>
            <a:ext cx="1692396" cy="11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8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Примеры технических решений</a:t>
            </a:r>
          </a:p>
        </p:txBody>
      </p:sp>
      <p:pic>
        <p:nvPicPr>
          <p:cNvPr id="1032" name="Picture 8" descr="Интегрированные системы безопасности «Протон-ССС»">
            <a:extLst>
              <a:ext uri="{FF2B5EF4-FFF2-40B4-BE49-F238E27FC236}">
                <a16:creationId xmlns:a16="http://schemas.microsoft.com/office/drawing/2014/main" id="{12DF91B6-33A2-E380-973C-23B590C8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0" y="1677975"/>
            <a:ext cx="3725942" cy="247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968D79-BB84-BFD8-9590-13DECDDEF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6" b="7897"/>
          <a:stretch/>
        </p:blipFill>
        <p:spPr>
          <a:xfrm>
            <a:off x="5395490" y="1682415"/>
            <a:ext cx="3024336" cy="2475681"/>
          </a:xfrm>
          <a:prstGeom prst="rect">
            <a:avLst/>
          </a:prstGeom>
        </p:spPr>
      </p:pic>
      <p:pic>
        <p:nvPicPr>
          <p:cNvPr id="1036" name="Picture 12" descr="Особенности установки лежачего полицейского (ИДН) на дороге и во дворе  многоквартирного дома">
            <a:extLst>
              <a:ext uri="{FF2B5EF4-FFF2-40B4-BE49-F238E27FC236}">
                <a16:creationId xmlns:a16="http://schemas.microsoft.com/office/drawing/2014/main" id="{CDA53227-F383-CEE5-0E64-66A25C3F3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6"/>
          <a:stretch/>
        </p:blipFill>
        <p:spPr bwMode="auto">
          <a:xfrm>
            <a:off x="2462318" y="4581128"/>
            <a:ext cx="4032448" cy="18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A52FE-1E6E-569F-526F-FC27B5CCE9A4}"/>
              </a:ext>
            </a:extLst>
          </p:cNvPr>
          <p:cNvSpPr txBox="1"/>
          <p:nvPr/>
        </p:nvSpPr>
        <p:spPr>
          <a:xfrm>
            <a:off x="1187624" y="415365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Камера видеонаблюдения</a:t>
            </a:r>
            <a:endParaRPr lang="ru-RU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0FB62-3574-70C4-C559-EC76B2D50247}"/>
              </a:ext>
            </a:extLst>
          </p:cNvPr>
          <p:cNvSpPr txBox="1"/>
          <p:nvPr/>
        </p:nvSpPr>
        <p:spPr>
          <a:xfrm>
            <a:off x="5436096" y="4149080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Детектор скорости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A3797-877A-C5A1-B659-2D72720F2EED}"/>
              </a:ext>
            </a:extLst>
          </p:cNvPr>
          <p:cNvSpPr txBox="1"/>
          <p:nvPr/>
        </p:nvSpPr>
        <p:spPr>
          <a:xfrm>
            <a:off x="2915816" y="6381328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Лежачие полицейские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2B3C8-2392-3A5C-0972-94A142FE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99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2D64D7-6AB9-6504-B0DC-F52D2FCFC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41"/>
          <a:stretch/>
        </p:blipFill>
        <p:spPr>
          <a:xfrm>
            <a:off x="1246409" y="3933057"/>
            <a:ext cx="7357413" cy="21458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EE5608-CF85-485C-95FB-A2A7E2A03DBF}"/>
              </a:ext>
            </a:extLst>
          </p:cNvPr>
          <p:cNvSpPr txBox="1"/>
          <p:nvPr/>
        </p:nvSpPr>
        <p:spPr>
          <a:xfrm>
            <a:off x="179512" y="2973849"/>
            <a:ext cx="3168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Ошибка отдельных приводов:</a:t>
            </a:r>
          </a:p>
          <a:p>
            <a:r>
              <a:rPr lang="ru-RU" sz="1200" dirty="0">
                <a:latin typeface="Arial" pitchFamily="34" charset="0"/>
                <a:cs typeface="Arial" pitchFamily="34" charset="0"/>
              </a:rPr>
              <a:t>Не более 0.003 рад = 0.17 град </a:t>
            </a:r>
            <a:r>
              <a:rPr lang="ru-RU" sz="12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(Хорошо)</a:t>
            </a:r>
          </a:p>
          <a:p>
            <a:r>
              <a:rPr lang="ru-RU" sz="1200" dirty="0">
                <a:latin typeface="Arial" pitchFamily="34" charset="0"/>
                <a:cs typeface="Arial" pitchFamily="34" charset="0"/>
              </a:rPr>
              <a:t>Требуемая точность: не более 0.6 град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549F94-7825-47A0-B6CC-0D3DC146AE55}"/>
              </a:ext>
            </a:extLst>
          </p:cNvPr>
          <p:cNvSpPr txBox="1"/>
          <p:nvPr/>
        </p:nvSpPr>
        <p:spPr>
          <a:xfrm>
            <a:off x="2915816" y="6096952"/>
            <a:ext cx="4018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Ошибка всей системы в совокупности</a:t>
            </a:r>
          </a:p>
          <a:p>
            <a:r>
              <a:rPr lang="ru-RU" sz="1200" dirty="0">
                <a:latin typeface="Arial" pitchFamily="34" charset="0"/>
                <a:cs typeface="Arial" pitchFamily="34" charset="0"/>
              </a:rPr>
              <a:t>Не более 0.05 рад = 2.86 град </a:t>
            </a:r>
            <a:r>
              <a:rPr lang="ru-RU" sz="1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(Удовлетворительно)</a:t>
            </a:r>
          </a:p>
          <a:p>
            <a:r>
              <a:rPr lang="ru-RU" sz="1200" dirty="0">
                <a:latin typeface="Arial" pitchFamily="34" charset="0"/>
                <a:cs typeface="Arial" pitchFamily="34" charset="0"/>
              </a:rPr>
              <a:t>Требуемая точность: не более 0.6 град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828E8-7211-3F06-8C55-52224490FCDE}"/>
              </a:ext>
            </a:extLst>
          </p:cNvPr>
          <p:cNvSpPr txBox="1"/>
          <p:nvPr/>
        </p:nvSpPr>
        <p:spPr>
          <a:xfrm>
            <a:off x="7164289" y="664813"/>
            <a:ext cx="19797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Шарнирный замок</a:t>
            </a:r>
            <a:r>
              <a:rPr lang="ru-RU" sz="14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», «</a:t>
            </a:r>
            <a:r>
              <a:rPr lang="ru-RU" sz="1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Блокировка осей</a:t>
            </a:r>
            <a:r>
              <a:rPr lang="ru-RU" sz="14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», «</a:t>
            </a:r>
            <a:r>
              <a:rPr lang="ru-RU" sz="1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Складывание рамок</a:t>
            </a:r>
            <a:r>
              <a:rPr lang="ru-RU" sz="14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» – эффект при котором оси вращения совпадают, и теряется одна степень свободы.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C08C5-D68C-09BB-1233-4C792E91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20</a:t>
            </a:fld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9E4A9-D8CF-6ECD-0A12-C3E0AD5B8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1" y="496955"/>
            <a:ext cx="3672408" cy="245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4C143-72D1-49B5-82E4-D7C60E287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657" y="479798"/>
            <a:ext cx="3166631" cy="2455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003F0C-0D33-3390-C7EE-5F313302D3E1}"/>
              </a:ext>
            </a:extLst>
          </p:cNvPr>
          <p:cNvSpPr txBox="1"/>
          <p:nvPr/>
        </p:nvSpPr>
        <p:spPr>
          <a:xfrm>
            <a:off x="4499992" y="2964831"/>
            <a:ext cx="2166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Задание наклона БПЛА</a:t>
            </a:r>
          </a:p>
        </p:txBody>
      </p:sp>
    </p:spTree>
    <p:extLst>
      <p:ext uri="{BB962C8B-B14F-4D97-AF65-F5344CB8AC3E}">
        <p14:creationId xmlns:p14="http://schemas.microsoft.com/office/powerpoint/2010/main" val="2816292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805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Требования к конструкциям БСВ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45880" y="4359219"/>
            <a:ext cx="8050629" cy="21796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Конструкция должен быть: </a:t>
            </a:r>
          </a:p>
          <a:p>
            <a:pPr marL="3175" indent="450215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прочными,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Helvetica Neue"/>
              </a:rPr>
              <a:t>наличие должного ресурса, надежности и живучести</a:t>
            </a: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en-US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indent="450215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легкими, конструкция с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Helvetica Neue"/>
              </a:rPr>
              <a:t>минимальной массы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;</a:t>
            </a:r>
            <a:endParaRPr lang="ru-RU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удобство в эксплуатации, легко собираемыми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</a:p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технологичными, простота в ремонте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Helvetica Neue"/>
              </a:rPr>
              <a:t>, применение при ее изготовлении недефицитных материалов.</a:t>
            </a:r>
            <a:endParaRPr lang="en-US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AutoShape 6" descr="https://www.etisalatspeedtest.com/static/img/Etisalat-Speed-Tes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https://www.etisalatspeedtest.com/static/img/Etisalat-Speed-Test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EF7D8-30BE-E02B-E47C-F18F6906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21</a:t>
            </a:fld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1D6FED-3BE3-0F76-4F95-C1B3F838F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36" y="1251235"/>
            <a:ext cx="3589533" cy="275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6AC7A0-4095-8C59-4C5D-3A017C86A8A5}"/>
              </a:ext>
            </a:extLst>
          </p:cNvPr>
          <p:cNvSpPr txBox="1"/>
          <p:nvPr/>
        </p:nvSpPr>
        <p:spPr>
          <a:xfrm>
            <a:off x="1764686" y="4051442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Общий вид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324603-9120-175F-BE5D-EE9EC5825BB9}"/>
              </a:ext>
            </a:extLst>
          </p:cNvPr>
          <p:cNvSpPr txBox="1"/>
          <p:nvPr/>
        </p:nvSpPr>
        <p:spPr>
          <a:xfrm>
            <a:off x="5946141" y="4051442"/>
            <a:ext cx="152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Моделирование</a:t>
            </a:r>
          </a:p>
        </p:txBody>
      </p:sp>
      <p:pic>
        <p:nvPicPr>
          <p:cNvPr id="7" name="Media2_Trim">
            <a:hlinkClick r:id="" action="ppaction://media"/>
            <a:extLst>
              <a:ext uri="{FF2B5EF4-FFF2-40B4-BE49-F238E27FC236}">
                <a16:creationId xmlns:a16="http://schemas.microsoft.com/office/drawing/2014/main" id="{DD6B99B7-0207-D575-F7A0-548B0516B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0208" t="34251" r="12297" b="16371"/>
          <a:stretch/>
        </p:blipFill>
        <p:spPr>
          <a:xfrm>
            <a:off x="4860032" y="1265410"/>
            <a:ext cx="3698278" cy="27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39952" y="2492896"/>
                <a:ext cx="4824536" cy="4073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35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Условия работы: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ном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=0.9 Нм, 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ном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об</m:t>
                          </m:r>
                        </m:num>
                        <m:den>
                          <m:r>
                            <a:rPr lang="ru-RU" sz="1350" i="1">
                              <a:latin typeface="Cambria Math" panose="02040503050406030204" pitchFamily="18" charset="0"/>
                            </a:rPr>
                            <m:t>с</m:t>
                          </m:r>
                        </m:den>
                      </m:f>
                      <m:r>
                        <a:rPr lang="ru-RU" sz="135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1350">
                          <a:latin typeface="Cambria Math" panose="02040503050406030204" pitchFamily="18" charset="0"/>
                        </a:rPr>
                        <m:t>=1,  </m:t>
                      </m:r>
                    </m:oMath>
                  </m:oMathPara>
                </a14:m>
                <a:endParaRPr lang="ru-RU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35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Результаты</a:t>
                </a:r>
                <a:r>
                  <a:rPr lang="en-US" sz="135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35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расчета</a:t>
                </a:r>
                <a:endParaRPr lang="en-US" sz="135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𝑧</a:t>
                </a: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=32,  𝑧</a:t>
                </a: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=32,  𝑚=0.8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Сталь 40Х ГОСТ 4543−2016</a:t>
                </a:r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Радиальная сила на шестерне: 4.42 Н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Радиальная сила на колесе: 27.5 Н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Осевая сила: 4.42 Н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Коэффициенты запаса по изгибу </a:t>
                </a:r>
                <a:r>
                  <a:rPr lang="en-US" sz="135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7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15,3 и 9,5 </a:t>
                </a:r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Коэффициенты запаса по контакту </a:t>
                </a:r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ru-RU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пер</a:t>
                </a: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3.8 </a:t>
                </a:r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Ресурс работы 𝐿</a:t>
                </a:r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32000ч </a:t>
                </a:r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(при 10% времени максимального нагружения)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492896"/>
                <a:ext cx="4824536" cy="4073487"/>
              </a:xfrm>
              <a:prstGeom prst="rect">
                <a:avLst/>
              </a:prstGeom>
              <a:blipFill>
                <a:blip r:embed="rId2"/>
                <a:stretch>
                  <a:fillRect l="-253" b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FDB498D-9FEB-AA15-7793-64B205D8EA6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Расчет механической передачи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2E436-6CE6-F099-B51F-644A3D37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60" b="52621"/>
          <a:stretch/>
        </p:blipFill>
        <p:spPr>
          <a:xfrm>
            <a:off x="6300192" y="1268760"/>
            <a:ext cx="2140925" cy="1398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07E13-86DD-FEC7-FEFB-5FDB1EA6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67521"/>
            <a:ext cx="2818063" cy="287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1D71E-33BC-C79B-C44E-FC6DDCD5FD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" y="4077071"/>
            <a:ext cx="3915060" cy="27765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AA0C-C587-BE68-B39A-4B5253AC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48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68B6A-74DB-4FA5-C396-C05FE5BEBA4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Расчеты корпусных изделий в пакете NX pre/post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C7A4E-01C3-A7D1-5D1F-DC68509E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2" y="1670308"/>
            <a:ext cx="3405320" cy="1923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DB847-18E5-E1D5-4A91-267BE9FF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53" y="1649495"/>
            <a:ext cx="3377973" cy="1958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B5656-4E5D-ECEC-C062-3A43FD6DB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5" b="3358"/>
          <a:stretch/>
        </p:blipFill>
        <p:spPr bwMode="auto">
          <a:xfrm>
            <a:off x="757005" y="4063382"/>
            <a:ext cx="3022907" cy="20032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86C479-BB2F-F482-6D64-AA54D1E669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1" t="3919" r="6530" b="2426"/>
          <a:stretch/>
        </p:blipFill>
        <p:spPr bwMode="auto">
          <a:xfrm>
            <a:off x="4934653" y="4063382"/>
            <a:ext cx="3532629" cy="20032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D0712-29F8-66D4-042A-234E980AE5ED}"/>
              </a:ext>
            </a:extLst>
          </p:cNvPr>
          <p:cNvSpPr txBox="1"/>
          <p:nvPr/>
        </p:nvSpPr>
        <p:spPr>
          <a:xfrm>
            <a:off x="1264855" y="3599047"/>
            <a:ext cx="2344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latin typeface="Arial" pitchFamily="34" charset="0"/>
                <a:cs typeface="Arial" pitchFamily="34" charset="0"/>
              </a:rPr>
              <a:t>Этап 1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: Оригинальная модель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EACE6-7A04-D3AB-88D6-3D78DE653AD7}"/>
              </a:ext>
            </a:extLst>
          </p:cNvPr>
          <p:cNvSpPr txBox="1"/>
          <p:nvPr/>
        </p:nvSpPr>
        <p:spPr>
          <a:xfrm>
            <a:off x="5540650" y="3608027"/>
            <a:ext cx="2165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latin typeface="Arial" pitchFamily="34" charset="0"/>
                <a:cs typeface="Arial" pitchFamily="34" charset="0"/>
              </a:rPr>
              <a:t>Этап 2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: Упрощение модели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022E39-99DE-5D12-C9B1-AA22A357CA46}"/>
              </a:ext>
            </a:extLst>
          </p:cNvPr>
          <p:cNvSpPr txBox="1"/>
          <p:nvPr/>
        </p:nvSpPr>
        <p:spPr>
          <a:xfrm>
            <a:off x="448980" y="6145481"/>
            <a:ext cx="362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Arial" pitchFamily="34" charset="0"/>
                <a:cs typeface="Arial" pitchFamily="34" charset="0"/>
              </a:rPr>
              <a:t>Этап 3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: Построение сетки</a:t>
            </a:r>
          </a:p>
          <a:p>
            <a:r>
              <a:rPr lang="ru-RU" sz="1200" dirty="0">
                <a:latin typeface="Arial" pitchFamily="34" charset="0"/>
                <a:cs typeface="Arial" pitchFamily="34" charset="0"/>
              </a:rPr>
              <a:t>Сетка: тетраэдральный 10-ти узловой элемент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78596-5ECF-5510-7291-81FCED3B0ABF}"/>
              </a:ext>
            </a:extLst>
          </p:cNvPr>
          <p:cNvSpPr txBox="1"/>
          <p:nvPr/>
        </p:nvSpPr>
        <p:spPr>
          <a:xfrm>
            <a:off x="4633662" y="6150290"/>
            <a:ext cx="425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latin typeface="Arial" pitchFamily="34" charset="0"/>
                <a:cs typeface="Arial" pitchFamily="34" charset="0"/>
              </a:rPr>
              <a:t>Этап 4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: Задание материала, крепления и внешней силы</a:t>
            </a:r>
          </a:p>
          <a:p>
            <a:r>
              <a:rPr lang="ru-RU" sz="1200" dirty="0">
                <a:latin typeface="Arial" pitchFamily="34" charset="0"/>
                <a:cs typeface="Arial" pitchFamily="34" charset="0"/>
              </a:rPr>
              <a:t>Материал: Дюралюминий 2014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ISO 209-1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17287-3361-DE5D-0935-154B558C33F1}"/>
              </a:ext>
            </a:extLst>
          </p:cNvPr>
          <p:cNvSpPr txBox="1"/>
          <p:nvPr/>
        </p:nvSpPr>
        <p:spPr>
          <a:xfrm>
            <a:off x="3335859" y="1145670"/>
            <a:ext cx="247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itchFamily="34" charset="0"/>
                <a:cs typeface="Arial" pitchFamily="34" charset="0"/>
              </a:rPr>
              <a:t>Подготовка к расчете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63B6F-E116-10CF-55EF-5AD94D7C8B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85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ECFE0B-E96D-BF32-DF5C-053B809E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61" y="1642605"/>
            <a:ext cx="3105870" cy="216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980FA7-FF16-4495-0AC5-DED5CD88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550" y="1612762"/>
            <a:ext cx="3105871" cy="2173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D8C10-90DB-8F6B-1D8D-533123A6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61" y="4221088"/>
            <a:ext cx="3091207" cy="2165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89CDB-D9CB-E5FB-25C1-8C63ECF53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4218935"/>
            <a:ext cx="3085665" cy="216580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68B6A-74DB-4FA5-C396-C05FE5BEBA4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Расчеты корпусных изделий в пакете NX pre/post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354CE-7953-82B7-353F-A4557CEDACD3}"/>
              </a:ext>
            </a:extLst>
          </p:cNvPr>
          <p:cNvSpPr txBox="1"/>
          <p:nvPr/>
        </p:nvSpPr>
        <p:spPr>
          <a:xfrm>
            <a:off x="1913102" y="3785841"/>
            <a:ext cx="1564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Перемещение (мм)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B5C06-992A-D38F-207D-307DE57F2E3B}"/>
              </a:ext>
            </a:extLst>
          </p:cNvPr>
          <p:cNvSpPr txBox="1"/>
          <p:nvPr/>
        </p:nvSpPr>
        <p:spPr>
          <a:xfrm>
            <a:off x="5390399" y="3786766"/>
            <a:ext cx="2406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Напряжение по Мизесу (МПа)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CEE79-45FA-33A7-BE3F-5107503AE9D8}"/>
              </a:ext>
            </a:extLst>
          </p:cNvPr>
          <p:cNvSpPr txBox="1"/>
          <p:nvPr/>
        </p:nvSpPr>
        <p:spPr>
          <a:xfrm>
            <a:off x="1547664" y="6383870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Контактное напряжения (МПа)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B3832-261D-732A-1A5F-5C11DB8D5474}"/>
              </a:ext>
            </a:extLst>
          </p:cNvPr>
          <p:cNvSpPr txBox="1"/>
          <p:nvPr/>
        </p:nvSpPr>
        <p:spPr>
          <a:xfrm>
            <a:off x="5352805" y="6383870"/>
            <a:ext cx="271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" pitchFamily="34" charset="0"/>
                <a:cs typeface="Arial" pitchFamily="34" charset="0"/>
              </a:rPr>
              <a:t>Напряжение винтового соединения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6AEB4-E8B8-35C7-DD83-E1BE7B7819D9}"/>
              </a:ext>
            </a:extLst>
          </p:cNvPr>
          <p:cNvSpPr txBox="1"/>
          <p:nvPr/>
        </p:nvSpPr>
        <p:spPr>
          <a:xfrm>
            <a:off x="831342" y="1143000"/>
            <a:ext cx="7481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Arial" pitchFamily="34" charset="0"/>
                <a:cs typeface="Arial" pitchFamily="34" charset="0"/>
              </a:rPr>
              <a:t>Моделирование. Решатель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: SOL 101 </a:t>
            </a:r>
            <a:r>
              <a:rPr lang="ru-RU" sz="1800" dirty="0">
                <a:latin typeface="Arial" pitchFamily="34" charset="0"/>
                <a:cs typeface="Arial" pitchFamily="34" charset="0"/>
              </a:rPr>
              <a:t>линейная глобальная статика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59E6D-46D6-6092-F287-28DBDCACF5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8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022-02-22 01-11-31_Trim">
            <a:hlinkClick r:id="" action="ppaction://media"/>
            <a:extLst>
              <a:ext uri="{FF2B5EF4-FFF2-40B4-BE49-F238E27FC236}">
                <a16:creationId xmlns:a16="http://schemas.microsoft.com/office/drawing/2014/main" id="{B480E851-FD31-4D1C-9807-479F8FEFC1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5115" r="54660" b="6580"/>
          <a:stretch/>
        </p:blipFill>
        <p:spPr>
          <a:xfrm>
            <a:off x="7018108" y="1347040"/>
            <a:ext cx="2121035" cy="5510960"/>
          </a:xfrm>
          <a:prstGeom prst="rect">
            <a:avLst/>
          </a:prstGeom>
        </p:spPr>
      </p:pic>
      <p:pic>
        <p:nvPicPr>
          <p:cNvPr id="6" name="2022-02-22 01-10-38_Trim">
            <a:hlinkClick r:id="" action="ppaction://media"/>
            <a:extLst>
              <a:ext uri="{FF2B5EF4-FFF2-40B4-BE49-F238E27FC236}">
                <a16:creationId xmlns:a16="http://schemas.microsoft.com/office/drawing/2014/main" id="{35FED365-47DC-4FD1-BA1B-721D396B58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25275" r="50540" b="6511"/>
          <a:stretch/>
        </p:blipFill>
        <p:spPr>
          <a:xfrm>
            <a:off x="4499992" y="1344344"/>
            <a:ext cx="2527620" cy="5496111"/>
          </a:xfrm>
          <a:prstGeom prst="rect">
            <a:avLst/>
          </a:prstGeom>
        </p:spPr>
      </p:pic>
      <p:pic>
        <p:nvPicPr>
          <p:cNvPr id="2" name="2022-02-22 01-08-56_Trim">
            <a:hlinkClick r:id="" action="ppaction://media"/>
            <a:extLst>
              <a:ext uri="{FF2B5EF4-FFF2-40B4-BE49-F238E27FC236}">
                <a16:creationId xmlns:a16="http://schemas.microsoft.com/office/drawing/2014/main" id="{68D6B5D8-0D09-43CD-9F04-619E76002DA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25170" r="53257" b="7023"/>
          <a:stretch/>
        </p:blipFill>
        <p:spPr>
          <a:xfrm>
            <a:off x="2317034" y="1326800"/>
            <a:ext cx="2274049" cy="5512937"/>
          </a:xfrm>
          <a:prstGeom prst="rect">
            <a:avLst/>
          </a:prstGeom>
        </p:spPr>
      </p:pic>
      <p:pic>
        <p:nvPicPr>
          <p:cNvPr id="4" name="2022-02-22 01-09-44_Trim">
            <a:hlinkClick r:id="" action="ppaction://media"/>
            <a:extLst>
              <a:ext uri="{FF2B5EF4-FFF2-40B4-BE49-F238E27FC236}">
                <a16:creationId xmlns:a16="http://schemas.microsoft.com/office/drawing/2014/main" id="{D0ECB48D-D98C-419D-9453-E4166104EAB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l="25422" r="52499" b="7000"/>
          <a:stretch/>
        </p:blipFill>
        <p:spPr>
          <a:xfrm>
            <a:off x="4857" y="1326800"/>
            <a:ext cx="2334472" cy="55312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39D5440-A600-3720-C60D-8C1BB3803019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Расчеты в пакете NX pre/post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FAC5C-2D26-7427-F89F-278821F9470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77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-891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Результаты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13" y="1228246"/>
            <a:ext cx="8928992" cy="559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b="1" dirty="0">
                <a:latin typeface="Arial" pitchFamily="34" charset="0"/>
                <a:cs typeface="Arial" pitchFamily="34" charset="0"/>
              </a:rPr>
              <a:t>В ходе выполнения ВКР были достигнуты следующие результаты: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Разработана структура комплекса и системы управления блока стабилизатора видеокамеры (БСВ), отвечающая заданным требованиям.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Определена кинематическая схема и подобраны компоненты БСВ.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Выполнен расчет прямой и обратной задачи по положению и по скоростью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Выполнен энергетический расчет привода БСВ.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Выполнен регулировочный расчет электродвигателя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Maxon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EC 20 flat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 5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W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, в результате которого определены коэффициенты регуляторов.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Выполнено моделирования электродвигателя в программной среде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MATLAB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\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Simulink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: </a:t>
            </a:r>
            <a:br>
              <a:rPr lang="ru-RU" sz="1200" dirty="0">
                <a:latin typeface="Arial" pitchFamily="34" charset="0"/>
                <a:cs typeface="Arial" pitchFamily="34" charset="0"/>
              </a:rPr>
            </a:br>
            <a:r>
              <a:rPr lang="ru-RU" sz="1200" dirty="0">
                <a:latin typeface="Arial" pitchFamily="34" charset="0"/>
                <a:cs typeface="Arial" pitchFamily="34" charset="0"/>
              </a:rPr>
              <a:t>- Проверена отработка моделью заданного сигнала</a:t>
            </a:r>
            <a:br>
              <a:rPr lang="ru-RU" sz="1200" dirty="0">
                <a:latin typeface="Arial" pitchFamily="34" charset="0"/>
                <a:cs typeface="Arial" pitchFamily="34" charset="0"/>
              </a:rPr>
            </a:br>
            <a:r>
              <a:rPr lang="ru-RU" sz="1200" dirty="0">
                <a:latin typeface="Arial" pitchFamily="34" charset="0"/>
                <a:cs typeface="Arial" pitchFamily="34" charset="0"/>
              </a:rPr>
              <a:t>- Построены ЛАЧХ и ФЧХ разомкнутого контура положения и определены запасы устойчивости по амплитуде в 34.2 Дб и по фазе в 35 ̊ . 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Выполнено перевода передаточного уравнение регуляторов для микроконтроллера:</a:t>
            </a:r>
            <a:br>
              <a:rPr lang="ru-RU" sz="1200" dirty="0">
                <a:latin typeface="Arial" pitchFamily="34" charset="0"/>
                <a:cs typeface="Arial" pitchFamily="34" charset="0"/>
              </a:rPr>
            </a:br>
            <a:r>
              <a:rPr lang="ru-RU" sz="1200" dirty="0">
                <a:latin typeface="Arial" pitchFamily="34" charset="0"/>
                <a:cs typeface="Arial" pitchFamily="34" charset="0"/>
              </a:rPr>
              <a:t>- Вывели дискретное уравнение по методе Тастина и перевели регуляторов в дискретной области</a:t>
            </a:r>
            <a:br>
              <a:rPr lang="ru-RU" sz="1200" dirty="0">
                <a:latin typeface="Arial" pitchFamily="34" charset="0"/>
                <a:cs typeface="Arial" pitchFamily="34" charset="0"/>
              </a:rPr>
            </a:br>
            <a:r>
              <a:rPr lang="ru-RU" sz="1200" dirty="0">
                <a:latin typeface="Arial" pitchFamily="34" charset="0"/>
                <a:cs typeface="Arial" pitchFamily="34" charset="0"/>
              </a:rPr>
              <a:t>- Построены ЛАЧХ и ФЧХ разомкнутого контура положения и сравнили с непрерывной системой</a:t>
            </a:r>
            <a:br>
              <a:rPr lang="ru-RU" sz="1200" dirty="0">
                <a:latin typeface="Arial" pitchFamily="34" charset="0"/>
                <a:cs typeface="Arial" pitchFamily="34" charset="0"/>
              </a:rPr>
            </a:br>
            <a:r>
              <a:rPr lang="ru-RU" sz="1200" dirty="0">
                <a:latin typeface="Arial" pitchFamily="34" charset="0"/>
                <a:cs typeface="Arial" pitchFamily="34" charset="0"/>
              </a:rPr>
              <a:t>- Вывели разностное уравнение для микроконтроллера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Разработана 3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 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модель БСВ и рассчитаны валов, подшипников и корпусных изделий.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200" dirty="0">
                <a:latin typeface="Arial" pitchFamily="34" charset="0"/>
                <a:cs typeface="Arial" pitchFamily="34" charset="0"/>
              </a:rPr>
              <a:t>Проведено моделирование корпусных изделий в пакете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NX Pre/Post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:</a:t>
            </a:r>
            <a:br>
              <a:rPr lang="ru-RU" sz="1200" dirty="0">
                <a:latin typeface="Arial" pitchFamily="34" charset="0"/>
                <a:cs typeface="Arial" pitchFamily="34" charset="0"/>
              </a:rPr>
            </a:br>
            <a:r>
              <a:rPr lang="ru-RU" sz="1200" dirty="0">
                <a:latin typeface="Arial" pitchFamily="34" charset="0"/>
                <a:cs typeface="Arial" pitchFamily="34" charset="0"/>
              </a:rPr>
              <a:t>- Выполнен построение сетки тэтраэдральный 10-ти узловой элемент</a:t>
            </a:r>
            <a:br>
              <a:rPr lang="ru-RU" sz="1200" dirty="0">
                <a:latin typeface="Arial" pitchFamily="34" charset="0"/>
                <a:cs typeface="Arial" pitchFamily="34" charset="0"/>
              </a:rPr>
            </a:br>
            <a:r>
              <a:rPr lang="ru-RU" sz="1200" dirty="0">
                <a:latin typeface="Arial" pitchFamily="34" charset="0"/>
                <a:cs typeface="Arial" pitchFamily="34" charset="0"/>
              </a:rPr>
              <a:t>- Выполнен моделирование в разделе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SOL</a:t>
            </a:r>
            <a:r>
              <a:rPr lang="ru-RU" sz="1200" dirty="0">
                <a:latin typeface="Arial" pitchFamily="34" charset="0"/>
                <a:cs typeface="Arial" pitchFamily="34" charset="0"/>
              </a:rPr>
              <a:t> 101 Линейная Глобальная статика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30B9E-B09D-D02F-79D1-D959F10E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26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754665"/>
              </p:ext>
            </p:extLst>
          </p:nvPr>
        </p:nvGraphicFramePr>
        <p:xfrm>
          <a:off x="0" y="1484784"/>
          <a:ext cx="9144892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0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7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26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На дронах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На мультикоптерах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Мое решение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9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ГИБКОСТЬ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РАЗНООБРАЗИЕ ЗАДАЧИ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ПРОДОЛЖИТЕЛЬНОСТЬ РАБОТЫ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-1" y="-14185"/>
            <a:ext cx="9144001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Недостатки типовых решений</a:t>
            </a:r>
          </a:p>
        </p:txBody>
      </p:sp>
      <p:pic>
        <p:nvPicPr>
          <p:cNvPr id="16" name="Picture 15" descr="rc vtol jet for Sale OFF 71%">
            <a:extLst>
              <a:ext uri="{FF2B5EF4-FFF2-40B4-BE49-F238E27FC236}">
                <a16:creationId xmlns:a16="http://schemas.microsoft.com/office/drawing/2014/main" id="{460428A5-9BBA-7A33-E91D-67A879C53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91" y="4798347"/>
            <a:ext cx="2542502" cy="169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MATRICE 300 RTK - Видео - DJI">
            <a:extLst>
              <a:ext uri="{FF2B5EF4-FFF2-40B4-BE49-F238E27FC236}">
                <a16:creationId xmlns:a16="http://schemas.microsoft.com/office/drawing/2014/main" id="{C039CC59-ADF7-AC77-0CAC-15F4D56F5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956" y="4800753"/>
            <a:ext cx="2810895" cy="168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04BBD-391A-9F21-8FD7-A19722A55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36" y="4794964"/>
            <a:ext cx="2538490" cy="16923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3083CD-6768-2DBF-E486-2CE66D49FB23}"/>
              </a:ext>
            </a:extLst>
          </p:cNvPr>
          <p:cNvSpPr txBox="1"/>
          <p:nvPr/>
        </p:nvSpPr>
        <p:spPr>
          <a:xfrm>
            <a:off x="179512" y="6493081"/>
            <a:ext cx="2605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X8 Flying Wing</a:t>
            </a:r>
            <a:endParaRPr lang="ru-RU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28AF5C-7BBD-2455-919B-06AC1E295F72}"/>
              </a:ext>
            </a:extLst>
          </p:cNvPr>
          <p:cNvSpPr txBox="1"/>
          <p:nvPr/>
        </p:nvSpPr>
        <p:spPr>
          <a:xfrm>
            <a:off x="3534759" y="6493081"/>
            <a:ext cx="243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DJI </a:t>
            </a:r>
            <a:r>
              <a:rPr lang="en-US" dirty="0" err="1"/>
              <a:t>Matrice</a:t>
            </a:r>
            <a:r>
              <a:rPr lang="en-US" dirty="0"/>
              <a:t> 300 RTK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75A92C-D917-6160-322F-A2E493DE8847}"/>
              </a:ext>
            </a:extLst>
          </p:cNvPr>
          <p:cNvSpPr txBox="1"/>
          <p:nvPr/>
        </p:nvSpPr>
        <p:spPr>
          <a:xfrm>
            <a:off x="6633954" y="6470005"/>
            <a:ext cx="2217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FV-31 Cypher VTOL</a:t>
            </a:r>
          </a:p>
        </p:txBody>
      </p:sp>
      <p:pic>
        <p:nvPicPr>
          <p:cNvPr id="1028" name="Picture 4" descr="Wrong Icon With Png And Vector Format For Free Unlimited Download - Wrong  PNG – Stunning free transparent png clipart images free download">
            <a:extLst>
              <a:ext uri="{FF2B5EF4-FFF2-40B4-BE49-F238E27FC236}">
                <a16:creationId xmlns:a16="http://schemas.microsoft.com/office/drawing/2014/main" id="{336E2A4D-290E-2305-609A-3A29C75F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42" b="92308" l="10000" r="90000">
                        <a14:foregroundMark x1="45119" y1="8042" x2="51905" y2="8042"/>
                        <a14:foregroundMark x1="45952" y1="91958" x2="51310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24" y="2336413"/>
            <a:ext cx="1000830" cy="6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617566-199A-87CF-E877-0B2927B54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52" y="3679056"/>
            <a:ext cx="586437" cy="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9390112F-3E48-CA61-53A9-86E8C82E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794" y="2383954"/>
            <a:ext cx="586437" cy="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5EA68AFB-43BD-7901-6010-9FD75A56E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37" y="3679058"/>
            <a:ext cx="586437" cy="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1AB60D22-F091-8D50-BA21-2F43F14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74" y="2383954"/>
            <a:ext cx="586437" cy="5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Wrong Icon With Png And Vector Format For Free Unlimited Download - Wrong  PNG – Stunning free transparent png clipart images free download">
            <a:extLst>
              <a:ext uri="{FF2B5EF4-FFF2-40B4-BE49-F238E27FC236}">
                <a16:creationId xmlns:a16="http://schemas.microsoft.com/office/drawing/2014/main" id="{D7B3BF0E-CE41-3103-DDA3-06E9B45C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42" b="92308" l="10000" r="90000">
                        <a14:foregroundMark x1="45119" y1="8042" x2="51905" y2="8042"/>
                        <a14:foregroundMark x1="45952" y1="91958" x2="51310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8" y="3631517"/>
            <a:ext cx="1000830" cy="6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94B01D-6193-07D1-74E0-01E5DD9C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9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805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Требования к блокам стабилизации видеокамеры (БСВ)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0375" y="3501008"/>
            <a:ext cx="8050629" cy="28553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Агрегат должен обеспечивать: </a:t>
            </a:r>
          </a:p>
          <a:p>
            <a:pPr marL="3175" indent="450215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работа на продолжительное время, а также большой угол обзора;</a:t>
            </a:r>
            <a:endParaRPr lang="en-US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indent="450215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работа в любых световых условиях. (днём и ночью)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ru-RU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быстрое переключение режимов самолета-мультикоптера 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&lt;2</a:t>
            </a: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ек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</a:p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стабилизацию камеры обеспечивающий точную наводку на человека на  расстоянии до 100 м;</a:t>
            </a:r>
          </a:p>
          <a:p>
            <a:pPr marL="3175" indent="450215" algn="l">
              <a:lnSpc>
                <a:spcPct val="150000"/>
              </a:lnSpc>
              <a:spcAft>
                <a:spcPts val="25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работа в погодных условиях температуры -45...+45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AutoShape 6" descr="https://www.etisalatspeedtest.com/static/img/Etisalat-Speed-Tes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https://www.etisalatspeedtest.com/static/img/Etisalat-Speed-Test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2E4527-DAFA-5B46-B497-E53E1CD4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518411"/>
            <a:ext cx="4258310" cy="160718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EF7D8-30BE-E02B-E47C-F18F6906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95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67544" y="1628800"/>
            <a:ext cx="8573064" cy="432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Цель: 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Разработка структуры, системы управления и компонентов конструкции блока стабилизатора видеокамеры (БСВ) на БПЛА.</a:t>
            </a:r>
          </a:p>
          <a:p>
            <a:pPr>
              <a:lnSpc>
                <a:spcPct val="150000"/>
              </a:lnSpc>
            </a:pPr>
            <a:endParaRPr lang="ru-RU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Задачи: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Разработка структуры комплекса и системы управления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Расчет и подбор компонентов конструкции стабилизатора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Энергетический и регулировочный расчеты привода переключение режимов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Исследование модели привода стабилизатора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Разработка и исследование модели системы управления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;</a:t>
            </a:r>
            <a:endParaRPr lang="ru-RU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Конструкционные расчеты: валы, подшипники и корпусных изделий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ru-RU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" y="-6437"/>
            <a:ext cx="9143999" cy="1143000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Постановка задачи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3FD41-45C9-DDC8-C7B4-A0DD4C1A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02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-891" y="0"/>
            <a:ext cx="9144000" cy="1157779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 Разработка структуры БСВ и системы управления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4632" y="6356350"/>
            <a:ext cx="5290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Структура системы блока стабилизатора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1400" dirty="0">
                <a:latin typeface="Arial" pitchFamily="34" charset="0"/>
                <a:cs typeface="Arial" pitchFamily="34" charset="0"/>
              </a:rPr>
              <a:t>видеокамеры(БСВ)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0A441-5BE6-E24E-2B1F-74D73FFC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A804C-A694-326E-D229-724DAB92B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3"/>
          <a:stretch/>
        </p:blipFill>
        <p:spPr>
          <a:xfrm>
            <a:off x="0" y="1412776"/>
            <a:ext cx="9108504" cy="4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8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8AD458-A49F-D346-26B1-A99C0AE21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"/>
          <a:stretch/>
        </p:blipFill>
        <p:spPr>
          <a:xfrm>
            <a:off x="291925" y="1157779"/>
            <a:ext cx="8240515" cy="5700221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-891" y="0"/>
            <a:ext cx="9144000" cy="1157779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 Разработка структуры БСВ и системы управления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D3F6F1-8EA5-CE09-426A-5C22382CCDCA}"/>
              </a:ext>
            </a:extLst>
          </p:cNvPr>
          <p:cNvSpPr/>
          <p:nvPr/>
        </p:nvSpPr>
        <p:spPr>
          <a:xfrm>
            <a:off x="379237" y="3933056"/>
            <a:ext cx="8064896" cy="2880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68B68-325D-D4F0-2E43-DD4B31AF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4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805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 Описание БСВ</a:t>
            </a:r>
          </a:p>
        </p:txBody>
      </p:sp>
      <p:sp>
        <p:nvSpPr>
          <p:cNvPr id="3" name="AutoShape 6" descr="https://www.etisalatspeedtest.com/static/img/Etisalat-Speed-Tes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https://www.etisalatspeedtest.com/static/img/Etisalat-Speed-Test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A5F331-F4C0-BC9E-CB60-0F6447DB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9" y="3973157"/>
            <a:ext cx="3399830" cy="288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E95E0-316A-E536-4932-2FCB2625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3" y="1505606"/>
            <a:ext cx="3399830" cy="2031077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41ECB97-D642-5ECB-7D9F-DF1B04777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95" y="1486805"/>
            <a:ext cx="362753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— Основа (поз. 1);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— Первый привод (поз. 2);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— Плечо качания (поз. 3);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— Парные приводы (поз. 4);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— Дифференциал (поз. 5);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— Переходная платформа (поз. 6);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— Платформа для видеокамеры (поз. 7);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— Система видеонаблюдения (поз. 8)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4112">
            <a:extLst>
              <a:ext uri="{FF2B5EF4-FFF2-40B4-BE49-F238E27FC236}">
                <a16:creationId xmlns:a16="http://schemas.microsoft.com/office/drawing/2014/main" id="{4DDD4B8F-080D-FFBA-44E6-AF96212D1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47" y="3547826"/>
            <a:ext cx="4151209" cy="306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6FD15-04D0-79C1-E2AF-67138B605E91}"/>
              </a:ext>
            </a:extLst>
          </p:cNvPr>
          <p:cNvSpPr txBox="1"/>
          <p:nvPr/>
        </p:nvSpPr>
        <p:spPr>
          <a:xfrm>
            <a:off x="300576" y="1164781"/>
            <a:ext cx="171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Режим 1: Самолет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6E7EE-B7E6-3004-C512-785FA173A8D5}"/>
              </a:ext>
            </a:extLst>
          </p:cNvPr>
          <p:cNvSpPr txBox="1"/>
          <p:nvPr/>
        </p:nvSpPr>
        <p:spPr>
          <a:xfrm>
            <a:off x="324695" y="3622590"/>
            <a:ext cx="2146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Режим 2: Мультикоптер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14E65-FA42-4461-CC56-3A6677EE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73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 Примеры технических решений</a:t>
            </a:r>
          </a:p>
        </p:txBody>
      </p:sp>
      <p:pic>
        <p:nvPicPr>
          <p:cNvPr id="6" name="Picture Placeholder 22">
            <a:extLst>
              <a:ext uri="{FF2B5EF4-FFF2-40B4-BE49-F238E27FC236}">
                <a16:creationId xmlns:a16="http://schemas.microsoft.com/office/drawing/2014/main" id="{F01E28DD-8858-9123-7ECB-F59E2135A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1" r="5411"/>
          <a:stretch/>
        </p:blipFill>
        <p:spPr>
          <a:xfrm>
            <a:off x="5508104" y="1291919"/>
            <a:ext cx="2808312" cy="1755616"/>
          </a:xfrm>
          <a:prstGeom prst="rect">
            <a:avLst/>
          </a:prstGeom>
        </p:spPr>
      </p:pic>
      <p:pic>
        <p:nvPicPr>
          <p:cNvPr id="7" name="Picture Placeholder 24">
            <a:extLst>
              <a:ext uri="{FF2B5EF4-FFF2-40B4-BE49-F238E27FC236}">
                <a16:creationId xmlns:a16="http://schemas.microsoft.com/office/drawing/2014/main" id="{169AB1FB-E2E1-665C-028C-59994A6C8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6" r="2936"/>
          <a:stretch/>
        </p:blipFill>
        <p:spPr>
          <a:xfrm>
            <a:off x="1017173" y="1328672"/>
            <a:ext cx="2749522" cy="1718863"/>
          </a:xfrm>
          <a:prstGeom prst="rect">
            <a:avLst/>
          </a:prstGeom>
        </p:spPr>
      </p:pic>
      <p:pic>
        <p:nvPicPr>
          <p:cNvPr id="9" name="Picture Placeholder 40">
            <a:extLst>
              <a:ext uri="{FF2B5EF4-FFF2-40B4-BE49-F238E27FC236}">
                <a16:creationId xmlns:a16="http://schemas.microsoft.com/office/drawing/2014/main" id="{01E6846A-8345-3A15-6D5E-DE872CFF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7" r="6297"/>
          <a:stretch/>
        </p:blipFill>
        <p:spPr>
          <a:xfrm>
            <a:off x="2799247" y="4339013"/>
            <a:ext cx="1643719" cy="1642368"/>
          </a:xfrm>
          <a:prstGeom prst="rect">
            <a:avLst/>
          </a:prstGeom>
        </p:spPr>
      </p:pic>
      <p:pic>
        <p:nvPicPr>
          <p:cNvPr id="10" name="Picture Placeholder 43">
            <a:extLst>
              <a:ext uri="{FF2B5EF4-FFF2-40B4-BE49-F238E27FC236}">
                <a16:creationId xmlns:a16="http://schemas.microsoft.com/office/drawing/2014/main" id="{D61EE350-0807-A040-FE71-B9680FC9E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9" b="1119"/>
          <a:stretch/>
        </p:blipFill>
        <p:spPr>
          <a:xfrm>
            <a:off x="4556480" y="4384819"/>
            <a:ext cx="1571652" cy="1570360"/>
          </a:xfrm>
          <a:prstGeom prst="rect">
            <a:avLst/>
          </a:prstGeom>
        </p:spPr>
      </p:pic>
      <p:pic>
        <p:nvPicPr>
          <p:cNvPr id="11" name="Picture Placeholder 37">
            <a:extLst>
              <a:ext uri="{FF2B5EF4-FFF2-40B4-BE49-F238E27FC236}">
                <a16:creationId xmlns:a16="http://schemas.microsoft.com/office/drawing/2014/main" id="{3B0B1945-6696-DE83-2257-35CAD554E2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42" r="4142"/>
          <a:stretch/>
        </p:blipFill>
        <p:spPr>
          <a:xfrm>
            <a:off x="1405189" y="4443011"/>
            <a:ext cx="1514655" cy="1512168"/>
          </a:xfrm>
          <a:prstGeom prst="rect">
            <a:avLst/>
          </a:prstGeom>
        </p:spPr>
      </p:pic>
      <p:pic>
        <p:nvPicPr>
          <p:cNvPr id="12" name="Picture Placeholder 45">
            <a:extLst>
              <a:ext uri="{FF2B5EF4-FFF2-40B4-BE49-F238E27FC236}">
                <a16:creationId xmlns:a16="http://schemas.microsoft.com/office/drawing/2014/main" id="{255D5853-C68A-17D2-B50B-7832807530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9" r="1249"/>
          <a:stretch/>
        </p:blipFill>
        <p:spPr>
          <a:xfrm>
            <a:off x="6239666" y="4483029"/>
            <a:ext cx="1500816" cy="1498352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295F0-DD1A-12BA-9308-DCE27CF11B89}"/>
              </a:ext>
            </a:extLst>
          </p:cNvPr>
          <p:cNvSpPr txBox="1"/>
          <p:nvPr/>
        </p:nvSpPr>
        <p:spPr>
          <a:xfrm>
            <a:off x="879766" y="3059085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Готовые модули с рынка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6760B-798A-EBEF-B926-1E99C4BBA1E7}"/>
              </a:ext>
            </a:extLst>
          </p:cNvPr>
          <p:cNvSpPr txBox="1"/>
          <p:nvPr/>
        </p:nvSpPr>
        <p:spPr>
          <a:xfrm>
            <a:off x="5004048" y="3061973"/>
            <a:ext cx="3744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Модули с мобильных девайсов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0E8EBA-9298-7CD0-C0DB-0930D95DCED8}"/>
              </a:ext>
            </a:extLst>
          </p:cNvPr>
          <p:cNvSpPr txBox="1"/>
          <p:nvPr/>
        </p:nvSpPr>
        <p:spPr>
          <a:xfrm>
            <a:off x="1907704" y="4005064"/>
            <a:ext cx="5500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Модули сенсора с открытой спецификацией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4BE39-1B76-A909-14A9-4336E0C4E385}"/>
              </a:ext>
            </a:extLst>
          </p:cNvPr>
          <p:cNvSpPr txBox="1"/>
          <p:nvPr/>
        </p:nvSpPr>
        <p:spPr>
          <a:xfrm>
            <a:off x="1490876" y="5966729"/>
            <a:ext cx="1222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широкий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обзор</a:t>
            </a:r>
            <a:endParaRPr lang="ru-RU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F59372-E1B1-929C-716C-26F75267D556}"/>
              </a:ext>
            </a:extLst>
          </p:cNvPr>
          <p:cNvSpPr txBox="1"/>
          <p:nvPr/>
        </p:nvSpPr>
        <p:spPr>
          <a:xfrm>
            <a:off x="2919844" y="5976026"/>
            <a:ext cx="147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тепловизор</a:t>
            </a:r>
            <a:endParaRPr lang="ru-RU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5649C7-F664-00CE-8C4F-F281D7DFB270}"/>
              </a:ext>
            </a:extLst>
          </p:cNvPr>
          <p:cNvSpPr txBox="1"/>
          <p:nvPr/>
        </p:nvSpPr>
        <p:spPr>
          <a:xfrm>
            <a:off x="4563434" y="5976026"/>
            <a:ext cx="157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лазерный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дальномер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3143CB-1581-760E-B8FA-6445467D62CC}"/>
              </a:ext>
            </a:extLst>
          </p:cNvPr>
          <p:cNvSpPr txBox="1"/>
          <p:nvPr/>
        </p:nvSpPr>
        <p:spPr>
          <a:xfrm>
            <a:off x="6461415" y="6002228"/>
            <a:ext cx="1222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дальний обзор</a:t>
            </a:r>
            <a:endParaRPr lang="ru-RU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326F8-F84B-5571-F8B1-20111CE2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3212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1357</Words>
  <Application>Microsoft Office PowerPoint</Application>
  <PresentationFormat>On-screen Show (4:3)</PresentationFormat>
  <Paragraphs>247</Paragraphs>
  <Slides>26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Helvetica Neue</vt:lpstr>
      <vt:lpstr>Тема Office</vt:lpstr>
      <vt:lpstr>Дипломный проект на тему:  «Система стабилизации видеокамеры для БПЛА»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на тему: «Система управления автоматизированным комплексом общественного питания»</dc:title>
  <dc:creator>JerryP</dc:creator>
  <cp:lastModifiedBy>Minh Duc Vu</cp:lastModifiedBy>
  <cp:revision>165</cp:revision>
  <dcterms:created xsi:type="dcterms:W3CDTF">2019-05-13T09:23:04Z</dcterms:created>
  <dcterms:modified xsi:type="dcterms:W3CDTF">2022-06-17T04:35:02Z</dcterms:modified>
</cp:coreProperties>
</file>